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569" r:id="rId3"/>
    <p:sldId id="561" r:id="rId4"/>
    <p:sldId id="567" r:id="rId5"/>
    <p:sldId id="564" r:id="rId6"/>
    <p:sldId id="565" r:id="rId7"/>
    <p:sldId id="534" r:id="rId8"/>
    <p:sldId id="536" r:id="rId9"/>
    <p:sldId id="527" r:id="rId10"/>
    <p:sldId id="526" r:id="rId11"/>
    <p:sldId id="562" r:id="rId12"/>
    <p:sldId id="568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8" d="100"/>
          <a:sy n="88" d="100"/>
        </p:scale>
        <p:origin x="65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81E941-132B-4F63-B50D-1C8282E5F2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3624BDE-0150-499C-80E2-EEDFA23EDD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ADE454-8AD8-44A9-8B7D-DBF411EFC2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362E5-2F62-403F-8E97-458AAA520FCC}" type="datetimeFigureOut">
              <a:rPr lang="en-GB" smtClean="0"/>
              <a:t>18/07/2023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8A9C64-5665-4E5B-B1BD-237303841A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647DD2-B87E-4511-B253-D8C8DD9AFD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801AE-B4D6-43A6-A94D-0CBB11ACF9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50386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EA8AC5-2BD2-4DD8-A432-94859F613B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F4CDA3F-2258-4ECB-82D0-62109537A9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4CB862-77DB-4231-A21D-E34196271E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362E5-2F62-403F-8E97-458AAA520FCC}" type="datetimeFigureOut">
              <a:rPr lang="en-GB" smtClean="0"/>
              <a:t>18/07/2023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99CA31-2349-4947-A617-27C883FE97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821284-D1F2-4A21-AA05-D171F0B95B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801AE-B4D6-43A6-A94D-0CBB11ACF9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33064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7F042E8-4A46-409F-81E5-57D520F4C05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D708583-EF39-4A0B-BC23-A342CF1A81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155C94-9083-42FD-B87F-8F4C91EF59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362E5-2F62-403F-8E97-458AAA520FCC}" type="datetimeFigureOut">
              <a:rPr lang="en-GB" smtClean="0"/>
              <a:t>18/07/2023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5FF3D7-411B-4379-B5E6-942969B85E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C2B77E-E87E-4022-8334-A98E552EC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801AE-B4D6-43A6-A94D-0CBB11ACF9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52996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1B3668-5C40-4DAF-BE6D-20B0600D1A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1856538-03D9-48EC-BD56-BA3874BF8E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0BF186-B9CA-48D2-BB4A-B578E6FE34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C894C-9FCD-4A21-AAD7-B4A05F985DE1}" type="datetimeFigureOut">
              <a:rPr lang="en-GB" smtClean="0"/>
              <a:t>18/07/2023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C82319-6BC2-47C0-97EB-250D1A665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9D59AD-0669-4DDA-9A26-7F7045EFD4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4EA73-8961-4537-99ED-E806C4DDF5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58751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CB0C97-3953-4395-A4A1-58561F8CC2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E8842A-5240-4797-8EF4-BA7953D16D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E28A5E-1690-4165-83E4-1E67F718D0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C894C-9FCD-4A21-AAD7-B4A05F985DE1}" type="datetimeFigureOut">
              <a:rPr lang="en-GB" smtClean="0"/>
              <a:t>18/07/2023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BF6F18-43DF-4A10-B3C8-7134CD4D69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BFDD4E-F639-4262-9CAB-985235137C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4EA73-8961-4537-99ED-E806C4DDF5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61703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0845C2-3C32-48B9-90D4-3642003F9F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7D65AF-4020-4FA2-A15B-6AC95A0A3A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2F8173-5AE6-4071-90BA-4A1A7B29BF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C894C-9FCD-4A21-AAD7-B4A05F985DE1}" type="datetimeFigureOut">
              <a:rPr lang="en-GB" smtClean="0"/>
              <a:t>18/07/2023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0EF57F-8A82-48C8-8BFB-61AEB577F6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B4F60D-D5AC-4DB7-8549-88783123CF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4EA73-8961-4537-99ED-E806C4DDF5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01024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E61873-275D-44A3-BCB4-32AEDABAF1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1A8345-F533-409D-801A-2B98B3E25F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F813A49-507B-4480-AA5E-2A0E93C2D9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55F5CF-1285-4A99-82F2-1362052D1C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C894C-9FCD-4A21-AAD7-B4A05F985DE1}" type="datetimeFigureOut">
              <a:rPr lang="en-GB" smtClean="0"/>
              <a:t>18/07/2023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6BB8C4-EF34-45D0-A3C3-7943CF35B1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67A5461-A41B-4002-B9FF-A673EF0EBC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4EA73-8961-4537-99ED-E806C4DDF5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85226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BC6A1B-C6F3-4963-A5D2-4F22744AAE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A1522C-32D4-4032-8F8F-DEE6B4B786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6549BA9-3CFB-4EDE-B26E-5A1C8EDFDE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0B66ED7-2006-4447-BC08-1A25229E6B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2ACF22B-F0BB-4616-8B80-F18B154F89F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446F984-B9D9-49E7-BD5A-4B9CC687B6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C894C-9FCD-4A21-AAD7-B4A05F985DE1}" type="datetimeFigureOut">
              <a:rPr lang="en-GB" smtClean="0"/>
              <a:t>18/07/2023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D590C39-8338-48D8-AB58-A36082B21F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090809D-CA2E-4F7F-8353-280F93F346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4EA73-8961-4537-99ED-E806C4DDF5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43458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5997C5-63FD-4BD1-8271-C62DA58D81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FC0FD07-7A06-4DB6-B871-9EABB6E7D1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C894C-9FCD-4A21-AAD7-B4A05F985DE1}" type="datetimeFigureOut">
              <a:rPr lang="en-GB" smtClean="0"/>
              <a:t>18/07/2023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C190C58-A97D-42F6-B58D-66B3816405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951BB72-C26E-48F9-AEA7-A7A3272855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4EA73-8961-4537-99ED-E806C4DDF5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55341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0A21F21-3444-41E5-95BB-B01F9F7A3F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C894C-9FCD-4A21-AAD7-B4A05F985DE1}" type="datetimeFigureOut">
              <a:rPr lang="en-GB" smtClean="0"/>
              <a:t>18/07/2023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F10E24C-911B-4F75-B07E-FDB152B544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09AE36-AC2A-4C86-9880-8188F2C0E8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4EA73-8961-4537-99ED-E806C4DDF5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48567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993255-E4D7-4C3C-81C1-8E3DCD7222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47D1E8-7CE9-4284-94C6-F7776BD27C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EAE4DB-D1A8-4DA4-B02A-2228C67055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F23FD1-3452-4120-968B-7FEB0049C2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C894C-9FCD-4A21-AAD7-B4A05F985DE1}" type="datetimeFigureOut">
              <a:rPr lang="en-GB" smtClean="0"/>
              <a:t>18/07/2023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762C1F-A6AA-4192-BE09-DAE7FE1693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3C559C-D603-46F9-A5EF-1AF4A28521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4EA73-8961-4537-99ED-E806C4DDF5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85968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F85922-BA3D-434B-82B1-729669E532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9BE39A-A58C-474A-B1E8-ED9F2839C9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CE24A7-07C2-4694-8EE1-B63938634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362E5-2F62-403F-8E97-458AAA520FCC}" type="datetimeFigureOut">
              <a:rPr lang="en-GB" smtClean="0"/>
              <a:t>18/07/2023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15DF2E-544E-4148-8EE9-C8E76CF252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152E4E-F8B1-4359-8063-7343153850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801AE-B4D6-43A6-A94D-0CBB11ACF9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94491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309C01-6EFD-472F-83AA-ED13EA0C7E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32B7D6B-D901-475A-A079-A4ACB460509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C7B830-6497-48B3-B6C6-AA19927E8E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18885D-D8D0-414F-B72C-F7CB11FB94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C894C-9FCD-4A21-AAD7-B4A05F985DE1}" type="datetimeFigureOut">
              <a:rPr lang="en-GB" smtClean="0"/>
              <a:t>18/07/2023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45CE02-C99F-4459-812F-BC14F58200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130456-51B5-441A-ADAF-DBD198DCC9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4EA73-8961-4537-99ED-E806C4DDF5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70669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32AB44-55D9-46EA-B582-102DFDD60A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4D605A-26A4-4F5F-81E6-4EA432B09A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8E226B-C306-4095-86DF-F0B32E93B0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C894C-9FCD-4A21-AAD7-B4A05F985DE1}" type="datetimeFigureOut">
              <a:rPr lang="en-GB" smtClean="0"/>
              <a:t>18/07/2023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784D31-E3AA-45B1-B30D-1BF13D5011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EB509B-3E37-4F34-A014-D686AEE5CC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4EA73-8961-4537-99ED-E806C4DDF5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85039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5132D50-CDA8-46ED-A6FE-50B90A801A0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C8850FA-1F28-4623-B762-7CB08DC5C6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B8A4B5-7683-4947-98FD-6827121CD3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C894C-9FCD-4A21-AAD7-B4A05F985DE1}" type="datetimeFigureOut">
              <a:rPr lang="en-GB" smtClean="0"/>
              <a:t>18/07/2023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C5091B-C3AB-4443-BE98-057F5548A9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D411CD-4139-4E8A-A0EE-CC97A7FD68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4EA73-8961-4537-99ED-E806C4DDF5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40277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A60BFE-C8E9-496B-B2D6-966AA22A65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F8FF9D-A05A-41C4-BA4D-C93733D778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BD4AB6-D4EF-48A3-9EB1-3A244CA81D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362E5-2F62-403F-8E97-458AAA520FCC}" type="datetimeFigureOut">
              <a:rPr lang="en-GB" smtClean="0"/>
              <a:t>18/07/2023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551A38-BDFE-4EC4-BAFF-D08D3E8CA0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3B476F-9FA9-4B59-AD49-603692733C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801AE-B4D6-43A6-A94D-0CBB11ACF9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05017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82B951-AD26-4008-86EF-6FC15F3A64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01CADD-7935-4BA0-8422-7CFC38C552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111D49-7885-4BDA-8C31-50A105D502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20A4E0-8AE6-4AEE-A631-D1487F908A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362E5-2F62-403F-8E97-458AAA520FCC}" type="datetimeFigureOut">
              <a:rPr lang="en-GB" smtClean="0"/>
              <a:t>18/07/2023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2ACF11-9447-49D0-A429-F75D78A817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7B7BA8-5059-4303-AA9B-6FFA6321E6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801AE-B4D6-43A6-A94D-0CBB11ACF9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55654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7E3370-938F-4587-B618-CF0A9BB44A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B45183-81AC-4377-B20A-612AD7784D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1BC302C-4F68-4368-8EBF-F470A1913A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F562C44-F707-4A07-9680-29483B207A3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3051454-696A-4182-B8BE-3C7C72DD1E9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8175E82-09EA-4648-BE8F-91F97EAEF6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362E5-2F62-403F-8E97-458AAA520FCC}" type="datetimeFigureOut">
              <a:rPr lang="en-GB" smtClean="0"/>
              <a:t>18/07/2023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A34B40C-A4C9-4157-A667-953B7E75A1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78CBE3B-3FFB-4547-828A-139FBDBBEA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801AE-B4D6-43A6-A94D-0CBB11ACF9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09409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17CF68-01FC-4FA5-BF37-C84FF79044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C19274D-6705-4AA1-80AC-DBBA580FED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362E5-2F62-403F-8E97-458AAA520FCC}" type="datetimeFigureOut">
              <a:rPr lang="en-GB" smtClean="0"/>
              <a:t>18/07/2023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1D4EF23-B3BC-45EF-87D0-13EDB670D6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2956FCB-42E2-498B-9078-4B5CFCABD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801AE-B4D6-43A6-A94D-0CBB11ACF9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34503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D705DBA-FF81-495A-8D5D-0218DC4AFB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362E5-2F62-403F-8E97-458AAA520FCC}" type="datetimeFigureOut">
              <a:rPr lang="en-GB" smtClean="0"/>
              <a:t>18/07/2023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35122FE-C8AC-4F89-91C7-93655E6300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084BB6-696D-41D9-A97B-109938C776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801AE-B4D6-43A6-A94D-0CBB11ACF9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79132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4AA271-08DC-4E86-82CC-EFF1773E3B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7C4C35-2B17-48C1-8661-F53B666881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51ACCB-623B-4789-BA55-D290B55594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9605707-48CE-4F26-91ED-800409C470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362E5-2F62-403F-8E97-458AAA520FCC}" type="datetimeFigureOut">
              <a:rPr lang="en-GB" smtClean="0"/>
              <a:t>18/07/2023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C05363-68E2-4A34-9F3B-7ED0546AB5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D26E95-CCEC-434C-A643-6D3C10CC7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801AE-B4D6-43A6-A94D-0CBB11ACF9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3748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2B7043-B2F7-4DE5-97A6-6B9C3D4459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C22B659-DE17-4596-B814-1EF0440CAC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B7D4C3-EF04-499F-A2D3-AB321D4455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D8463D-D0D2-4729-97E8-C0FD8AD5E3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362E5-2F62-403F-8E97-458AAA520FCC}" type="datetimeFigureOut">
              <a:rPr lang="en-GB" smtClean="0"/>
              <a:t>18/07/2023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A21624-3EF1-46B3-BD3B-E949D81817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07505E-FBCD-4AF7-B326-BB65FB52A0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801AE-B4D6-43A6-A94D-0CBB11ACF9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95252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CDD2197-B475-4FF3-9FBE-399B515FA2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3B65DE-DEB2-4606-8001-09A1FAC74D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ABF9EA-B31A-4A11-BF8F-72E283C45E6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C362E5-2F62-403F-8E97-458AAA520FCC}" type="datetimeFigureOut">
              <a:rPr lang="en-GB" smtClean="0"/>
              <a:t>18/07/2023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A24DA4-1D87-4799-BC49-0C83B2DC61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497FD6-C6B1-48C6-8112-8E2703AF6D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0801AE-B4D6-43A6-A94D-0CBB11ACF9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8574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245E7C3-73E6-4A29-AEEF-6E42C34183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8895E8-010B-446B-B215-87CEE69EBC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F1BF3D-2133-4939-B62C-7058BB44326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7C894C-9FCD-4A21-AAD7-B4A05F985DE1}" type="datetimeFigureOut">
              <a:rPr lang="en-GB" smtClean="0"/>
              <a:t>18/07/2023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E796DC-CFC0-41D6-BE8A-DC9D53865D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593EC2-2467-4996-AE2D-2DE4170BDE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F4EA73-8961-4537-99ED-E806C4DDF5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07470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E185CA3-1F05-416D-A298-F28B5A5FDD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1183" y="1087824"/>
            <a:ext cx="3034747" cy="370913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0D6F172-20C4-49BF-A305-AFF35C82D0D3}"/>
              </a:ext>
            </a:extLst>
          </p:cNvPr>
          <p:cNvSpPr txBox="1"/>
          <p:nvPr/>
        </p:nvSpPr>
        <p:spPr>
          <a:xfrm>
            <a:off x="-371061" y="5237724"/>
            <a:ext cx="126558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Spirituality: Mirrors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Reflecting 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on the things greater than ourselves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02F92A2-84D2-411D-A173-004E3B474751}"/>
              </a:ext>
            </a:extLst>
          </p:cNvPr>
          <p:cNvSpPr txBox="1"/>
          <p:nvPr/>
        </p:nvSpPr>
        <p:spPr>
          <a:xfrm>
            <a:off x="596347" y="344222"/>
            <a:ext cx="116884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Threshold Concepts Year 5 The Building Blocks for Learning</a:t>
            </a:r>
          </a:p>
        </p:txBody>
      </p:sp>
    </p:spTree>
    <p:extLst>
      <p:ext uri="{BB962C8B-B14F-4D97-AF65-F5344CB8AC3E}">
        <p14:creationId xmlns:p14="http://schemas.microsoft.com/office/powerpoint/2010/main" val="23168373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C7B6138-9EF6-418F-B9FF-8A9894CDED31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7755" y="43607"/>
            <a:ext cx="872490" cy="58991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E60F7FC-8C44-4D80-8900-191975A5403C}"/>
              </a:ext>
            </a:extLst>
          </p:cNvPr>
          <p:cNvSpPr txBox="1"/>
          <p:nvPr/>
        </p:nvSpPr>
        <p:spPr>
          <a:xfrm>
            <a:off x="2182122" y="191148"/>
            <a:ext cx="88089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Monsters of the Sea: English Threshold Concepts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131B8AD-236F-4776-88A9-E9131E7A0266}"/>
              </a:ext>
            </a:extLst>
          </p:cNvPr>
          <p:cNvSpPr txBox="1"/>
          <p:nvPr/>
        </p:nvSpPr>
        <p:spPr>
          <a:xfrm>
            <a:off x="8106766" y="1449703"/>
            <a:ext cx="27299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Narrative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3B432D7-D115-4370-8FCC-1F4DB0C0D357}"/>
              </a:ext>
            </a:extLst>
          </p:cNvPr>
          <p:cNvSpPr txBox="1"/>
          <p:nvPr/>
        </p:nvSpPr>
        <p:spPr>
          <a:xfrm>
            <a:off x="1964000" y="797573"/>
            <a:ext cx="111185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Spirituality: Can nature create a feeling of awe and wonder?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7B0E8AA-14D8-4DA5-9A3E-8BFE7BDFB94A}"/>
              </a:ext>
            </a:extLst>
          </p:cNvPr>
          <p:cNvSpPr txBox="1"/>
          <p:nvPr/>
        </p:nvSpPr>
        <p:spPr>
          <a:xfrm>
            <a:off x="467412" y="6257270"/>
            <a:ext cx="114631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Deeper Thinking: 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Read a book about nature. Does this book create a feeling of awe and wonder? 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26010B4-A198-4AF4-B55B-7F871D1E8C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805" y="782933"/>
            <a:ext cx="808381" cy="988021"/>
          </a:xfrm>
          <a:prstGeom prst="rect">
            <a:avLst/>
          </a:prstGeom>
        </p:spPr>
      </p:pic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894E62AC-D72B-4173-9C24-78E6E02FE101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413152" y="5378971"/>
          <a:ext cx="10973323" cy="675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973323">
                  <a:extLst>
                    <a:ext uri="{9D8B030D-6E8A-4147-A177-3AD203B41FA5}">
                      <a16:colId xmlns:a16="http://schemas.microsoft.com/office/drawing/2014/main" val="693972654"/>
                    </a:ext>
                  </a:extLst>
                </a:gridCol>
              </a:tblGrid>
              <a:tr h="243827"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latin typeface="Comic Sans MS" panose="030F0702030302020204" pitchFamily="66" charset="0"/>
                        </a:rPr>
                        <a:t>Further Vocabulary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81019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Comic Sans MS" panose="030F0702030302020204" pitchFamily="66" charset="0"/>
                        </a:rPr>
                        <a:t>context, inference, impression, feeling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0923369"/>
                  </a:ext>
                </a:extLst>
              </a:tr>
            </a:tbl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FDF741AE-E6F0-4FA8-9979-0A479D487F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5815" y="1242580"/>
            <a:ext cx="2246324" cy="210354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F14863F-0921-4CE3-ABC3-F3F2EAB44EB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44112" y="1686905"/>
            <a:ext cx="4055256" cy="3489407"/>
          </a:xfrm>
          <a:prstGeom prst="rect">
            <a:avLst/>
          </a:prstGeom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799C7D55-544C-4FB1-AFED-F98DBBD8F29A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66048" y="3571586"/>
          <a:ext cx="4848780" cy="1333122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4848780">
                  <a:extLst>
                    <a:ext uri="{9D8B030D-6E8A-4147-A177-3AD203B41FA5}">
                      <a16:colId xmlns:a16="http://schemas.microsoft.com/office/drawing/2014/main" val="315744426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GB" sz="1400" b="1" kern="1200" dirty="0">
                          <a:effectLst/>
                          <a:latin typeface="Comic Sans MS" panose="030F0702030302020204" pitchFamily="66" charset="0"/>
                        </a:rPr>
                        <a:t>Identify writers’ techniques - Adventure</a:t>
                      </a:r>
                      <a:endParaRPr lang="en-GB" sz="1100" b="1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val="340260946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omic Sans MS" panose="030F0702030302020204" pitchFamily="66" charset="0"/>
                        </a:rPr>
                        <a:t>Create atmosphere using the senses</a:t>
                      </a:r>
                      <a:endParaRPr lang="en-GB" sz="11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val="189931008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omic Sans MS" panose="030F0702030302020204" pitchFamily="66" charset="0"/>
                        </a:rPr>
                        <a:t>Short sentences</a:t>
                      </a:r>
                      <a:endParaRPr lang="en-GB" sz="11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val="128498707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omic Sans MS" panose="030F0702030302020204" pitchFamily="66" charset="0"/>
                        </a:rPr>
                        <a:t>Ellipses</a:t>
                      </a:r>
                      <a:endParaRPr lang="en-GB" sz="11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val="259906956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omic Sans MS" panose="030F0702030302020204" pitchFamily="66" charset="0"/>
                        </a:rPr>
                        <a:t>Vocabulary of uncertainty, fear, something is hidden</a:t>
                      </a:r>
                      <a:endParaRPr lang="en-GB" sz="11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val="163132711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omic Sans MS" panose="030F0702030302020204" pitchFamily="66" charset="0"/>
                        </a:rPr>
                        <a:t>Simile, alliteration, onomatopoeia, metaphor</a:t>
                      </a:r>
                      <a:endParaRPr lang="en-GB" sz="11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val="869882937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0125C5D6-6AE0-4D12-9B7E-FEC60F94431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4276722"/>
              </p:ext>
            </p:extLst>
          </p:nvPr>
        </p:nvGraphicFramePr>
        <p:xfrm>
          <a:off x="166048" y="2123868"/>
          <a:ext cx="4864100" cy="1343028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4864100">
                  <a:extLst>
                    <a:ext uri="{9D8B030D-6E8A-4147-A177-3AD203B41FA5}">
                      <a16:colId xmlns:a16="http://schemas.microsoft.com/office/drawing/2014/main" val="364400961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1400" kern="1200" dirty="0"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r>
                        <a:rPr lang="en-GB" sz="1400" b="1" kern="1200" dirty="0">
                          <a:effectLst/>
                          <a:latin typeface="Comic Sans MS" panose="030F0702030302020204" pitchFamily="66" charset="0"/>
                        </a:rPr>
                        <a:t>Reading</a:t>
                      </a:r>
                      <a:endParaRPr lang="en-GB" sz="1100" b="1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val="11290817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1400" kern="1200" dirty="0">
                          <a:effectLst/>
                          <a:latin typeface="Comic Sans MS" panose="030F0702030302020204" pitchFamily="66" charset="0"/>
                        </a:rPr>
                        <a:t>Read </a:t>
                      </a:r>
                      <a:r>
                        <a:rPr lang="en-GB" sz="1400" kern="1200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fluently</a:t>
                      </a:r>
                      <a:endParaRPr lang="en-GB" sz="11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val="154417978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1400" kern="1200" dirty="0">
                          <a:effectLst/>
                          <a:latin typeface="Comic Sans MS" panose="030F0702030302020204" pitchFamily="66" charset="0"/>
                        </a:rPr>
                        <a:t>Identify the meaning of words in context</a:t>
                      </a:r>
                      <a:endParaRPr lang="en-GB" sz="11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val="197031466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1400" kern="1200" dirty="0">
                          <a:effectLst/>
                          <a:latin typeface="Comic Sans MS" panose="030F0702030302020204" pitchFamily="66" charset="0"/>
                        </a:rPr>
                        <a:t>Extract information and ideas from a text</a:t>
                      </a:r>
                      <a:endParaRPr lang="en-GB" sz="11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val="144211107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1400" kern="1200" dirty="0">
                          <a:effectLst/>
                          <a:latin typeface="Comic Sans MS" panose="030F0702030302020204" pitchFamily="66" charset="0"/>
                        </a:rPr>
                        <a:t>Make inferences supported by evidence</a:t>
                      </a:r>
                      <a:endParaRPr lang="en-GB" sz="11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val="165739495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1400" kern="1200" dirty="0">
                          <a:effectLst/>
                          <a:latin typeface="Comic Sans MS" panose="030F0702030302020204" pitchFamily="66" charset="0"/>
                        </a:rPr>
                        <a:t>Understand writers’ techniques and viewpoints</a:t>
                      </a:r>
                      <a:endParaRPr lang="en-GB" sz="11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val="26499296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314796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11227C90-0D8C-4A4B-94B3-223A66C4B342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5739941" y="16447"/>
          <a:ext cx="5926864" cy="6489892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5926864">
                  <a:extLst>
                    <a:ext uri="{9D8B030D-6E8A-4147-A177-3AD203B41FA5}">
                      <a16:colId xmlns:a16="http://schemas.microsoft.com/office/drawing/2014/main" val="3030910431"/>
                    </a:ext>
                  </a:extLst>
                </a:gridCol>
              </a:tblGrid>
              <a:tr h="41503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</a:rPr>
                        <a:t>Progression – steps build on prior learning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  <a:latin typeface="Comic Sans MS" panose="030F0702030302020204" pitchFamily="66" charset="0"/>
                        </a:rPr>
                        <a:t>Grammar                  Grammar/Punctuation         Punctuation</a:t>
                      </a:r>
                      <a:endParaRPr lang="en-GB" sz="1400" b="1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38" marR="50238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6895246"/>
                  </a:ext>
                </a:extLst>
              </a:tr>
              <a:tr h="5637192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GB" sz="1200" dirty="0">
                          <a:effectLst/>
                          <a:latin typeface="Comic Sans MS" panose="030F0702030302020204" pitchFamily="66" charset="0"/>
                        </a:rPr>
                        <a:t>SOS Sentences                                                        Capital letters, full stop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GB" sz="1200" dirty="0">
                          <a:effectLst/>
                          <a:latin typeface="Comic Sans MS" panose="030F0702030302020204" pitchFamily="66" charset="0"/>
                        </a:rPr>
                        <a:t>                                                                                Apostrophes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GB" sz="1200" dirty="0">
                          <a:effectLst/>
                          <a:latin typeface="Comic Sans MS" panose="030F0702030302020204" pitchFamily="66" charset="0"/>
                        </a:rPr>
                        <a:t>Nouns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GB" sz="1200" dirty="0">
                          <a:effectLst/>
                          <a:latin typeface="Comic Sans MS" panose="030F0702030302020204" pitchFamily="66" charset="0"/>
                        </a:rPr>
                        <a:t>Determiners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GB" sz="1200" dirty="0">
                          <a:effectLst/>
                          <a:latin typeface="Comic Sans MS" panose="030F0702030302020204" pitchFamily="66" charset="0"/>
                        </a:rPr>
                        <a:t>Verbs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GB" sz="1200" dirty="0">
                          <a:effectLst/>
                          <a:latin typeface="Comic Sans MS" panose="030F0702030302020204" pitchFamily="66" charset="0"/>
                        </a:rPr>
                        <a:t>Simple Tense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GB" sz="1200" dirty="0">
                          <a:effectLst/>
                          <a:latin typeface="Comic Sans MS" panose="030F0702030302020204" pitchFamily="66" charset="0"/>
                        </a:rPr>
                        <a:t>Pronouns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GB" sz="1200" dirty="0">
                          <a:effectLst/>
                          <a:latin typeface="Comic Sans MS" panose="030F0702030302020204" pitchFamily="66" charset="0"/>
                        </a:rPr>
                        <a:t>Commas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GB" sz="1200" dirty="0">
                          <a:effectLst/>
                          <a:latin typeface="Comic Sans MS" panose="030F0702030302020204" pitchFamily="66" charset="0"/>
                        </a:rPr>
                        <a:t>Adjectives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GB" sz="1200" dirty="0">
                          <a:effectLst/>
                          <a:latin typeface="Comic Sans MS" panose="030F0702030302020204" pitchFamily="66" charset="0"/>
                        </a:rPr>
                        <a:t>                                                                                 Inverted Commas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GB" sz="1200" dirty="0">
                          <a:effectLst/>
                          <a:latin typeface="Comic Sans MS" panose="030F0702030302020204" pitchFamily="66" charset="0"/>
                        </a:rPr>
                        <a:t>Reported Speech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GB" sz="1200" dirty="0">
                          <a:effectLst/>
                          <a:latin typeface="Comic Sans MS" panose="030F0702030302020204" pitchFamily="66" charset="0"/>
                        </a:rPr>
                        <a:t>                                              Relative Clauses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GB" sz="1200" dirty="0">
                          <a:effectLst/>
                          <a:latin typeface="Comic Sans MS" panose="030F0702030302020204" pitchFamily="66" charset="0"/>
                        </a:rPr>
                        <a:t>Prepositions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GB" sz="1200" dirty="0">
                          <a:effectLst/>
                          <a:latin typeface="Comic Sans MS" panose="030F0702030302020204" pitchFamily="66" charset="0"/>
                        </a:rPr>
                        <a:t>Expanded noun phrases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GB" sz="1200" dirty="0">
                          <a:effectLst/>
                          <a:latin typeface="Comic Sans MS" panose="030F0702030302020204" pitchFamily="66" charset="0"/>
                        </a:rPr>
                        <a:t>Simple Sentences/Main clause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GB" sz="1200" dirty="0">
                          <a:effectLst/>
                          <a:latin typeface="Comic Sans MS" panose="030F0702030302020204" pitchFamily="66" charset="0"/>
                        </a:rPr>
                        <a:t>Active Verb Form (Subject, Verb, Object)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GB" sz="1200" dirty="0">
                          <a:effectLst/>
                          <a:latin typeface="Comic Sans MS" panose="030F0702030302020204" pitchFamily="66" charset="0"/>
                        </a:rPr>
                        <a:t>Coordinating Conjunctions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GB" sz="1200" dirty="0">
                          <a:effectLst/>
                          <a:latin typeface="Comic Sans MS" panose="030F0702030302020204" pitchFamily="66" charset="0"/>
                        </a:rPr>
                        <a:t>Subordinating Conjunctions/ Subordinating Clause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GB" sz="1200" dirty="0">
                          <a:effectLst/>
                          <a:latin typeface="Comic Sans MS" panose="030F0702030302020204" pitchFamily="66" charset="0"/>
                        </a:rPr>
                        <a:t>Adverbs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GB" sz="1200" dirty="0">
                          <a:effectLst/>
                          <a:latin typeface="Comic Sans MS" panose="030F0702030302020204" pitchFamily="66" charset="0"/>
                        </a:rPr>
                        <a:t>Modal Verbs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GB" sz="1200" dirty="0">
                          <a:effectLst/>
                          <a:latin typeface="Comic Sans MS" panose="030F0702030302020204" pitchFamily="66" charset="0"/>
                        </a:rPr>
                        <a:t>                                            Fronted Adverbials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GB" sz="1200" dirty="0">
                          <a:solidFill>
                            <a:srgbClr val="0070C0"/>
                          </a:solidFill>
                          <a:effectLst/>
                          <a:latin typeface="Comic Sans MS" panose="030F0702030302020204" pitchFamily="66" charset="0"/>
                        </a:rPr>
                        <a:t>Parenthesis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GB" sz="1200" dirty="0">
                          <a:solidFill>
                            <a:srgbClr val="0070C0"/>
                          </a:solidFill>
                          <a:effectLst/>
                          <a:latin typeface="Comic Sans MS" panose="030F0702030302020204" pitchFamily="66" charset="0"/>
                        </a:rPr>
                        <a:t>Progressive Tense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GB" sz="1200" dirty="0">
                          <a:solidFill>
                            <a:srgbClr val="0070C0"/>
                          </a:solidFill>
                          <a:effectLst/>
                          <a:latin typeface="Comic Sans MS" panose="030F0702030302020204" pitchFamily="66" charset="0"/>
                        </a:rPr>
                        <a:t>                                                                               Semicolons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GB" sz="1200" dirty="0">
                          <a:solidFill>
                            <a:srgbClr val="0070C0"/>
                          </a:solidFill>
                          <a:effectLst/>
                          <a:latin typeface="Comic Sans MS" panose="030F0702030302020204" pitchFamily="66" charset="0"/>
                        </a:rPr>
                        <a:t>                                                                               Colons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GB" sz="1200" dirty="0">
                          <a:solidFill>
                            <a:srgbClr val="0070C0"/>
                          </a:solidFill>
                          <a:effectLst/>
                          <a:latin typeface="Comic Sans MS" panose="030F0702030302020204" pitchFamily="66" charset="0"/>
                        </a:rPr>
                        <a:t>                                                                               Hyphens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GB" sz="1200" dirty="0">
                          <a:solidFill>
                            <a:srgbClr val="0070C0"/>
                          </a:solidFill>
                          <a:effectLst/>
                          <a:latin typeface="Comic Sans MS" panose="030F0702030302020204" pitchFamily="66" charset="0"/>
                        </a:rPr>
                        <a:t>Passive verb form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GB" sz="1200" dirty="0">
                          <a:solidFill>
                            <a:srgbClr val="0070C0"/>
                          </a:solidFill>
                          <a:effectLst/>
                          <a:latin typeface="Comic Sans MS" panose="030F0702030302020204" pitchFamily="66" charset="0"/>
                        </a:rPr>
                        <a:t>Perfect Tense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GB" sz="1200" dirty="0">
                          <a:solidFill>
                            <a:srgbClr val="0070C0"/>
                          </a:solidFill>
                          <a:effectLst/>
                          <a:latin typeface="Comic Sans MS" panose="030F0702030302020204" pitchFamily="66" charset="0"/>
                        </a:rPr>
                        <a:t>                                                                               Dashes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GB" sz="1200" dirty="0">
                          <a:solidFill>
                            <a:srgbClr val="0070C0"/>
                          </a:solidFill>
                          <a:effectLst/>
                          <a:latin typeface="Comic Sans MS" panose="030F0702030302020204" pitchFamily="66" charset="0"/>
                        </a:rPr>
                        <a:t>Perfect Progressive Tense</a:t>
                      </a:r>
                      <a:endParaRPr lang="en-GB" sz="1200" dirty="0">
                        <a:solidFill>
                          <a:srgbClr val="0070C0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38" marR="50238" marT="0" marB="0"/>
                </a:tc>
                <a:extLst>
                  <a:ext uri="{0D108BD9-81ED-4DB2-BD59-A6C34878D82A}">
                    <a16:rowId xmlns:a16="http://schemas.microsoft.com/office/drawing/2014/main" val="4138556449"/>
                  </a:ext>
                </a:extLst>
              </a:tr>
              <a:tr h="179471">
                <a:tc>
                  <a:txBody>
                    <a:bodyPr/>
                    <a:lstStyle/>
                    <a:p>
                      <a:pPr marL="2286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Comic Sans MS" panose="030F0702030302020204" pitchFamily="66" charset="0"/>
                        </a:rPr>
                        <a:t>Other: Subjunctive, Sentence Patterns, Question tags</a:t>
                      </a:r>
                      <a:endParaRPr lang="en-GB" sz="12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38" marR="50238" marT="0" marB="0"/>
                </a:tc>
                <a:extLst>
                  <a:ext uri="{0D108BD9-81ED-4DB2-BD59-A6C34878D82A}">
                    <a16:rowId xmlns:a16="http://schemas.microsoft.com/office/drawing/2014/main" val="43239048"/>
                  </a:ext>
                </a:extLst>
              </a:tr>
            </a:tbl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981E4C23-21CD-44EF-BA5D-04FBED2BB631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45774" y="1501361"/>
          <a:ext cx="5433391" cy="4540885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5433391">
                  <a:extLst>
                    <a:ext uri="{9D8B030D-6E8A-4147-A177-3AD203B41FA5}">
                      <a16:colId xmlns:a16="http://schemas.microsoft.com/office/drawing/2014/main" val="260261350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  <a:latin typeface="Comic Sans MS" panose="030F0702030302020204" pitchFamily="66" charset="0"/>
                        </a:rPr>
                        <a:t>Teaching GPS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omic Sans MS" panose="030F0702030302020204" pitchFamily="66" charset="0"/>
                        </a:rPr>
                        <a:t>Include daily practise: top tips, whiteboard retrieval practice, SMHW quizzes, learning bookmark and SATS-style tests.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400" dirty="0">
                        <a:effectLst/>
                        <a:latin typeface="Comic Sans MS" panose="030F0702030302020204" pitchFamily="66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Steps to Success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Step 1: Identify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Step 2: Describe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Step 3: Produce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Step 4: Reason and Justify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Step 5: Create – use in your writing. Lists of sentences each using the threshold concept.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Year 5 </a:t>
                      </a:r>
                      <a:r>
                        <a:rPr lang="en-GB" sz="1400" b="1" dirty="0">
                          <a:solidFill>
                            <a:srgbClr val="0070C0"/>
                          </a:solidFill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Year 6</a:t>
                      </a:r>
                      <a:endParaRPr lang="en-GB" sz="14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4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2579447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400" dirty="0">
                        <a:effectLst/>
                        <a:latin typeface="Comic Sans MS" panose="030F0702030302020204" pitchFamily="66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omic Sans MS" panose="030F0702030302020204" pitchFamily="66" charset="0"/>
                        </a:rPr>
                        <a:t>Embed learning into reading/writing units for introduction and retrieval practice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400" dirty="0">
                        <a:solidFill>
                          <a:srgbClr val="FF000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KS3: Repeat teaching to embed learning within schemes of learning as appropriate to text type and needs of students.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4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19846448"/>
                  </a:ext>
                </a:extLst>
              </a:tr>
            </a:tbl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285960DD-085B-4AF2-B6AD-B5CD6FDB9A1E}"/>
              </a:ext>
            </a:extLst>
          </p:cNvPr>
          <p:cNvSpPr/>
          <p:nvPr/>
        </p:nvSpPr>
        <p:spPr>
          <a:xfrm>
            <a:off x="1151831" y="458930"/>
            <a:ext cx="392607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Grammar Punctuation &amp; Spelling: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English Threshold Concepts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6EED401-D02E-4DF6-A84B-60A7B9830378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341" y="418439"/>
            <a:ext cx="872490" cy="58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462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3B97908-DB79-4054-B943-C239298689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9158" y="174271"/>
            <a:ext cx="806610" cy="545648"/>
          </a:xfrm>
          <a:prstGeom prst="rect">
            <a:avLst/>
          </a:prstGeom>
        </p:spPr>
      </p:pic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BE52E500-B2B8-4601-8993-DAE5FE6EBA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4034515"/>
              </p:ext>
            </p:extLst>
          </p:nvPr>
        </p:nvGraphicFramePr>
        <p:xfrm>
          <a:off x="5493507" y="735164"/>
          <a:ext cx="6446701" cy="5373352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55743">
                  <a:extLst>
                    <a:ext uri="{9D8B030D-6E8A-4147-A177-3AD203B41FA5}">
                      <a16:colId xmlns:a16="http://schemas.microsoft.com/office/drawing/2014/main" val="1504351782"/>
                    </a:ext>
                  </a:extLst>
                </a:gridCol>
                <a:gridCol w="6090958">
                  <a:extLst>
                    <a:ext uri="{9D8B030D-6E8A-4147-A177-3AD203B41FA5}">
                      <a16:colId xmlns:a16="http://schemas.microsoft.com/office/drawing/2014/main" val="2341226818"/>
                    </a:ext>
                  </a:extLst>
                </a:gridCol>
              </a:tblGrid>
              <a:tr h="202788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Writing Targets</a:t>
                      </a:r>
                    </a:p>
                  </a:txBody>
                  <a:tcPr marL="52518" marR="52518" marT="0" marB="0"/>
                </a:tc>
                <a:tc hMerge="1">
                  <a:txBody>
                    <a:bodyPr/>
                    <a:lstStyle/>
                    <a:p>
                      <a:pPr marL="342900" lvl="0" indent="-3429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endParaRPr lang="en-GB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18" marR="52518" marT="0" marB="0"/>
                </a:tc>
                <a:extLst>
                  <a:ext uri="{0D108BD9-81ED-4DB2-BD59-A6C34878D82A}">
                    <a16:rowId xmlns:a16="http://schemas.microsoft.com/office/drawing/2014/main" val="2611363390"/>
                  </a:ext>
                </a:extLst>
              </a:tr>
              <a:tr h="81943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1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18" marR="52518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GB" sz="1100" dirty="0">
                          <a:effectLst/>
                          <a:latin typeface="Comic Sans MS" panose="030F0702030302020204" pitchFamily="66" charset="0"/>
                        </a:rPr>
                        <a:t>Write legibly</a:t>
                      </a:r>
                    </a:p>
                    <a:p>
                      <a:pPr marL="0" lv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GB" sz="1100" dirty="0">
                          <a:effectLst/>
                          <a:latin typeface="Comic Sans MS" panose="030F0702030302020204" pitchFamily="66" charset="0"/>
                        </a:rPr>
                        <a:t>Capital letters: I, proper nouns &amp; sentences</a:t>
                      </a:r>
                    </a:p>
                    <a:p>
                      <a:pPr marL="0" lv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GB" sz="1100" dirty="0">
                          <a:effectLst/>
                          <a:latin typeface="Comic Sans MS" panose="030F0702030302020204" pitchFamily="66" charset="0"/>
                        </a:rPr>
                        <a:t>Full stops</a:t>
                      </a:r>
                    </a:p>
                    <a:p>
                      <a:pPr marL="0" lv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GB" sz="1100" dirty="0">
                          <a:effectLst/>
                          <a:latin typeface="Comic Sans MS" panose="030F0702030302020204" pitchFamily="66" charset="0"/>
                        </a:rPr>
                        <a:t>Question marks</a:t>
                      </a:r>
                    </a:p>
                    <a:p>
                      <a:pPr marL="0" lv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GB" sz="1100" dirty="0">
                          <a:effectLst/>
                          <a:latin typeface="Comic Sans MS" panose="030F0702030302020204" pitchFamily="66" charset="0"/>
                        </a:rPr>
                        <a:t>Join clauses using ‘and’</a:t>
                      </a:r>
                      <a:endParaRPr lang="en-GB" sz="11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18" marR="52518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8193137"/>
                  </a:ext>
                </a:extLst>
              </a:tr>
              <a:tr h="49166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2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18" marR="52518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GB" sz="1100" dirty="0">
                          <a:effectLst/>
                          <a:latin typeface="Comic Sans MS" panose="030F0702030302020204" pitchFamily="66" charset="0"/>
                        </a:rPr>
                        <a:t>Most sentences make sense </a:t>
                      </a:r>
                    </a:p>
                    <a:p>
                      <a:pPr marL="0" lv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GB" sz="1100" dirty="0">
                          <a:effectLst/>
                          <a:latin typeface="Comic Sans MS" panose="030F0702030302020204" pitchFamily="66" charset="0"/>
                        </a:rPr>
                        <a:t>Exclamation marks</a:t>
                      </a:r>
                    </a:p>
                    <a:p>
                      <a:pPr marL="0" lv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GB" sz="1100" dirty="0">
                          <a:effectLst/>
                          <a:latin typeface="Comic Sans MS" panose="030F0702030302020204" pitchFamily="66" charset="0"/>
                        </a:rPr>
                        <a:t>Subordinating and coordinating conjunctions</a:t>
                      </a:r>
                      <a:endParaRPr lang="en-GB" sz="11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18" marR="52518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5132188"/>
                  </a:ext>
                </a:extLst>
              </a:tr>
              <a:tr h="49166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3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18" marR="52518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GB" sz="1100" dirty="0">
                          <a:effectLst/>
                          <a:latin typeface="Comic Sans MS" panose="030F0702030302020204" pitchFamily="66" charset="0"/>
                        </a:rPr>
                        <a:t>Apostrophes for contracted words</a:t>
                      </a:r>
                    </a:p>
                    <a:p>
                      <a:pPr marL="0" lv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GB" sz="1100" dirty="0">
                          <a:effectLst/>
                          <a:latin typeface="Comic Sans MS" panose="030F0702030302020204" pitchFamily="66" charset="0"/>
                        </a:rPr>
                        <a:t>Commas (for lists)</a:t>
                      </a:r>
                    </a:p>
                    <a:p>
                      <a:pPr marL="0" lv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GB" sz="1100" dirty="0">
                          <a:effectLst/>
                          <a:latin typeface="Comic Sans MS" panose="030F0702030302020204" pitchFamily="66" charset="0"/>
                        </a:rPr>
                        <a:t>Paragraphs</a:t>
                      </a:r>
                      <a:endParaRPr lang="en-GB" sz="11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18" marR="52518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2225984"/>
                  </a:ext>
                </a:extLst>
              </a:tr>
              <a:tr h="65554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4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18" marR="52518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GB" sz="1100" dirty="0">
                          <a:effectLst/>
                          <a:latin typeface="Comic Sans MS" panose="030F0702030302020204" pitchFamily="66" charset="0"/>
                        </a:rPr>
                        <a:t>Inverted commas</a:t>
                      </a:r>
                    </a:p>
                    <a:p>
                      <a:pPr marL="0" lv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GB" sz="1100" dirty="0">
                          <a:effectLst/>
                          <a:latin typeface="Comic Sans MS" panose="030F0702030302020204" pitchFamily="66" charset="0"/>
                        </a:rPr>
                        <a:t>Correct use of tense </a:t>
                      </a:r>
                    </a:p>
                    <a:p>
                      <a:pPr marL="0" lv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GB" sz="1100" dirty="0">
                          <a:effectLst/>
                          <a:latin typeface="Comic Sans MS" panose="030F0702030302020204" pitchFamily="66" charset="0"/>
                        </a:rPr>
                        <a:t>Non-narrative: structure e.g. headings &amp; subheadings</a:t>
                      </a:r>
                    </a:p>
                    <a:p>
                      <a:pPr marL="0" lv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GB" sz="1100" dirty="0">
                          <a:effectLst/>
                          <a:latin typeface="Comic Sans MS" panose="030F0702030302020204" pitchFamily="66" charset="0"/>
                        </a:rPr>
                        <a:t>Narrative: describe settings and characters</a:t>
                      </a:r>
                      <a:endParaRPr lang="en-GB" sz="11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18" marR="52518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5000102"/>
                  </a:ext>
                </a:extLst>
              </a:tr>
              <a:tr h="88104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5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18" marR="52518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GB" sz="1100" dirty="0">
                          <a:effectLst/>
                          <a:latin typeface="Comic Sans MS" panose="030F0702030302020204" pitchFamily="66" charset="0"/>
                        </a:rPr>
                        <a:t>Commas (fronted adverbials)</a:t>
                      </a:r>
                    </a:p>
                    <a:p>
                      <a:pPr marL="0" lv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GB" sz="1100" dirty="0">
                          <a:effectLst/>
                          <a:latin typeface="Comic Sans MS" panose="030F0702030302020204" pitchFamily="66" charset="0"/>
                        </a:rPr>
                        <a:t>Apostrophes for possession</a:t>
                      </a:r>
                    </a:p>
                    <a:p>
                      <a:pPr marL="0" lv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GB" sz="1100" dirty="0">
                          <a:effectLst/>
                          <a:latin typeface="Comic Sans MS" panose="030F0702030302020204" pitchFamily="66" charset="0"/>
                        </a:rPr>
                        <a:t>A range of cohesive devices: conjunctions, adverbials, pronouns &amp; synonyms </a:t>
                      </a:r>
                    </a:p>
                    <a:p>
                      <a:pPr marL="0" lv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GB" sz="1100" dirty="0">
                          <a:effectLst/>
                          <a:latin typeface="Comic Sans MS" panose="030F0702030302020204" pitchFamily="66" charset="0"/>
                        </a:rPr>
                        <a:t>Select vocabulary: e.g. ‘Show don’t Tell’ in narratives; technical words in non-narrative</a:t>
                      </a:r>
                    </a:p>
                    <a:p>
                      <a:pPr marL="0" lv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GB" sz="1100" dirty="0">
                          <a:effectLst/>
                          <a:latin typeface="Comic Sans MS" panose="030F0702030302020204" pitchFamily="66" charset="0"/>
                        </a:rPr>
                        <a:t>Begin to match level of formality to audience</a:t>
                      </a:r>
                      <a:endParaRPr lang="en-GB" sz="11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18" marR="52518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159051"/>
                  </a:ext>
                </a:extLst>
              </a:tr>
              <a:tr h="87464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6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18" marR="52518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GB" sz="1100" dirty="0">
                          <a:effectLst/>
                          <a:latin typeface="Comic Sans MS" panose="030F0702030302020204" pitchFamily="66" charset="0"/>
                        </a:rPr>
                        <a:t>Legible, cursive handwriting</a:t>
                      </a:r>
                    </a:p>
                    <a:p>
                      <a:pPr marL="0" lv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GB" sz="1100" dirty="0">
                          <a:effectLst/>
                          <a:latin typeface="Comic Sans MS" panose="030F0702030302020204" pitchFamily="66" charset="0"/>
                        </a:rPr>
                        <a:t>Semicolons, colons, hyphens, dashes, commas for clarity (relative clauses, parenthesis)</a:t>
                      </a:r>
                    </a:p>
                    <a:p>
                      <a:pPr marL="0" lv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GB" sz="1100" dirty="0">
                          <a:effectLst/>
                          <a:latin typeface="Comic Sans MS" panose="030F0702030302020204" pitchFamily="66" charset="0"/>
                        </a:rPr>
                        <a:t>Dialogue, Action, Description DAD (correctly punctuated) </a:t>
                      </a:r>
                    </a:p>
                    <a:p>
                      <a:pPr marL="0" lv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GB" sz="1100" dirty="0">
                          <a:effectLst/>
                          <a:latin typeface="Comic Sans MS" panose="030F0702030302020204" pitchFamily="66" charset="0"/>
                        </a:rPr>
                        <a:t>A range of sentence structures to match audience and purpose (incl. passive) </a:t>
                      </a:r>
                    </a:p>
                    <a:p>
                      <a:pPr marL="0" lv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GB" sz="1100" dirty="0">
                          <a:effectLst/>
                          <a:latin typeface="Comic Sans MS" panose="030F0702030302020204" pitchFamily="66" charset="0"/>
                        </a:rPr>
                        <a:t>Narrative: create atmosphere </a:t>
                      </a:r>
                      <a:endParaRPr lang="en-GB" sz="11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18" marR="52518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722399"/>
                  </a:ext>
                </a:extLst>
              </a:tr>
              <a:tr h="77944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Comic Sans MS" panose="030F0702030302020204" pitchFamily="66" charset="0"/>
                        </a:rPr>
                        <a:t> Greater Depth</a:t>
                      </a:r>
                      <a:endParaRPr lang="en-GB" sz="11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18" marR="52518" marT="0" marB="0" vert="vert27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GB" sz="1100" dirty="0">
                          <a:effectLst/>
                          <a:latin typeface="Comic Sans MS" panose="030F0702030302020204" pitchFamily="66" charset="0"/>
                        </a:rPr>
                        <a:t>The ‘voice’ of an author</a:t>
                      </a:r>
                    </a:p>
                    <a:p>
                      <a:pPr marL="0" lv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GB" sz="1100" dirty="0">
                          <a:effectLst/>
                          <a:latin typeface="Comic Sans MS" panose="030F0702030302020204" pitchFamily="66" charset="0"/>
                        </a:rPr>
                        <a:t>Precise use of punctuation to enhance meaning</a:t>
                      </a:r>
                    </a:p>
                    <a:p>
                      <a:pPr marL="0" lv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GB" sz="1100" dirty="0">
                          <a:effectLst/>
                          <a:latin typeface="Comic Sans MS" panose="030F0702030302020204" pitchFamily="66" charset="0"/>
                        </a:rPr>
                        <a:t>Control the level of formality</a:t>
                      </a:r>
                    </a:p>
                    <a:p>
                      <a:pPr marL="0" lv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GB" sz="1100" dirty="0">
                          <a:effectLst/>
                          <a:latin typeface="Comic Sans MS" panose="030F0702030302020204" pitchFamily="66" charset="0"/>
                        </a:rPr>
                        <a:t>Non-narrative: effectively organise information and ideas </a:t>
                      </a:r>
                    </a:p>
                    <a:p>
                      <a:pPr marL="0" lv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GB" sz="1100" dirty="0">
                          <a:effectLst/>
                          <a:latin typeface="Comic Sans MS" panose="030F0702030302020204" pitchFamily="66" charset="0"/>
                        </a:rPr>
                        <a:t>Create an effect (e.g. tension) </a:t>
                      </a:r>
                    </a:p>
                  </a:txBody>
                  <a:tcPr marL="52518" marR="52518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4083007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EAF9D17E-88BE-4E3C-AD28-D6DDB8FDE0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8298790"/>
              </p:ext>
            </p:extLst>
          </p:nvPr>
        </p:nvGraphicFramePr>
        <p:xfrm>
          <a:off x="638516" y="1377730"/>
          <a:ext cx="4569589" cy="38177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569589">
                  <a:extLst>
                    <a:ext uri="{9D8B030D-6E8A-4147-A177-3AD203B41FA5}">
                      <a16:colId xmlns:a16="http://schemas.microsoft.com/office/drawing/2014/main" val="320393976"/>
                    </a:ext>
                  </a:extLst>
                </a:gridCol>
              </a:tblGrid>
              <a:tr h="24426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1400" b="1" dirty="0">
                          <a:effectLst/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English Threshold Concepts</a:t>
                      </a:r>
                    </a:p>
                  </a:txBody>
                  <a:tcPr marL="44832" marR="44832" marT="22416" marB="22416"/>
                </a:tc>
                <a:extLst>
                  <a:ext uri="{0D108BD9-81ED-4DB2-BD59-A6C34878D82A}">
                    <a16:rowId xmlns:a16="http://schemas.microsoft.com/office/drawing/2014/main" val="1061977128"/>
                  </a:ext>
                </a:extLst>
              </a:tr>
              <a:tr h="20089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Speaking</a:t>
                      </a:r>
                    </a:p>
                  </a:txBody>
                  <a:tcPr marL="44832" marR="44832" marT="22416" marB="22416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8558214"/>
                  </a:ext>
                </a:extLst>
              </a:tr>
              <a:tr h="37283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kern="1200" dirty="0">
                          <a:effectLst/>
                          <a:latin typeface="Comic Sans MS" panose="030F0702030302020204" pitchFamily="66" charset="0"/>
                        </a:rPr>
                        <a:t>Speak clearly and confidently</a:t>
                      </a:r>
                      <a:endParaRPr lang="en-GB" sz="11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kern="1200" dirty="0">
                          <a:effectLst/>
                          <a:latin typeface="Comic Sans MS" panose="030F0702030302020204" pitchFamily="66" charset="0"/>
                        </a:rPr>
                        <a:t>Communicate effectively with vocal and body language</a:t>
                      </a:r>
                      <a:endParaRPr lang="en-GB" sz="11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32" marR="44832" marT="22416" marB="22416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6001615"/>
                  </a:ext>
                </a:extLst>
              </a:tr>
              <a:tr h="20089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Reading</a:t>
                      </a:r>
                    </a:p>
                  </a:txBody>
                  <a:tcPr marL="44832" marR="44832" marT="22416" marB="22416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7336498"/>
                  </a:ext>
                </a:extLst>
              </a:tr>
              <a:tr h="120923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kern="1200" dirty="0">
                          <a:effectLst/>
                          <a:latin typeface="Comic Sans MS" panose="030F0702030302020204" pitchFamily="66" charset="0"/>
                        </a:rPr>
                        <a:t>Read for pleasure</a:t>
                      </a:r>
                      <a:endParaRPr lang="en-GB" sz="11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kern="1200" dirty="0">
                          <a:effectLst/>
                          <a:latin typeface="Comic Sans MS" panose="030F0702030302020204" pitchFamily="66" charset="0"/>
                        </a:rPr>
                        <a:t>Read fluently</a:t>
                      </a:r>
                      <a:endParaRPr lang="en-GB" sz="11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kern="1200" dirty="0">
                          <a:effectLst/>
                          <a:latin typeface="Comic Sans MS" panose="030F0702030302020204" pitchFamily="66" charset="0"/>
                        </a:rPr>
                        <a:t>Extract ideas and information from a text</a:t>
                      </a:r>
                      <a:endParaRPr lang="en-GB" sz="11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kern="1200" dirty="0">
                          <a:effectLst/>
                          <a:latin typeface="Comic Sans MS" panose="030F0702030302020204" pitchFamily="66" charset="0"/>
                        </a:rPr>
                        <a:t>Identify the meaning of words in context</a:t>
                      </a:r>
                      <a:endParaRPr lang="en-GB" sz="11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kern="1200" dirty="0">
                          <a:effectLst/>
                          <a:latin typeface="Comic Sans MS" panose="030F0702030302020204" pitchFamily="66" charset="0"/>
                        </a:rPr>
                        <a:t>Make inferences supported by evidence</a:t>
                      </a:r>
                      <a:endParaRPr lang="en-GB" sz="11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kern="1200" dirty="0">
                          <a:effectLst/>
                          <a:latin typeface="Comic Sans MS" panose="030F0702030302020204" pitchFamily="66" charset="0"/>
                        </a:rPr>
                        <a:t>Understand writers’ techniques and viewpoints</a:t>
                      </a:r>
                      <a:endParaRPr lang="en-GB" sz="11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kern="1200" dirty="0">
                          <a:effectLst/>
                          <a:latin typeface="Comic Sans MS" panose="030F0702030302020204" pitchFamily="66" charset="0"/>
                        </a:rPr>
                        <a:t>Understand the audience and purpose of writing</a:t>
                      </a:r>
                      <a:endParaRPr lang="en-GB" sz="11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32" marR="44832" marT="22416" marB="22416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392961"/>
                  </a:ext>
                </a:extLst>
              </a:tr>
              <a:tr h="20089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Writing</a:t>
                      </a:r>
                    </a:p>
                  </a:txBody>
                  <a:tcPr marL="44832" marR="44832" marT="22416" marB="22416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9098306"/>
                  </a:ext>
                </a:extLst>
              </a:tr>
              <a:tr h="122907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kern="1200" dirty="0">
                          <a:effectLst/>
                          <a:latin typeface="Comic Sans MS" panose="030F0702030302020204" pitchFamily="66" charset="0"/>
                        </a:rPr>
                        <a:t>Use neat, cursive script to present with pride</a:t>
                      </a:r>
                      <a:endParaRPr lang="en-GB" sz="11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kern="1200" dirty="0">
                          <a:effectLst/>
                          <a:latin typeface="Comic Sans MS" panose="030F0702030302020204" pitchFamily="66" charset="0"/>
                        </a:rPr>
                        <a:t>Use a range of punctuation to support meaning</a:t>
                      </a:r>
                      <a:endParaRPr lang="en-GB" sz="11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kern="1200" dirty="0">
                          <a:effectLst/>
                          <a:latin typeface="Comic Sans MS" panose="030F0702030302020204" pitchFamily="66" charset="0"/>
                        </a:rPr>
                        <a:t>Use a range of sentence and text structures to support meaning</a:t>
                      </a:r>
                      <a:endParaRPr lang="en-GB" sz="11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kern="1200" dirty="0">
                          <a:effectLst/>
                          <a:latin typeface="Comic Sans MS" panose="030F0702030302020204" pitchFamily="66" charset="0"/>
                        </a:rPr>
                        <a:t>Spell correctly to communicate clearly</a:t>
                      </a:r>
                      <a:endParaRPr lang="en-GB" sz="11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kern="1200" dirty="0">
                          <a:effectLst/>
                          <a:latin typeface="Comic Sans MS" panose="030F0702030302020204" pitchFamily="66" charset="0"/>
                        </a:rPr>
                        <a:t>Use ambitious vocabulary</a:t>
                      </a:r>
                      <a:endParaRPr lang="en-GB" sz="11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Use subject vocabulary</a:t>
                      </a:r>
                    </a:p>
                  </a:txBody>
                  <a:tcPr marL="44832" marR="44832" marT="22416" marB="22416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211686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EA62AE65-C193-4548-B060-FD595639B7CE}"/>
              </a:ext>
            </a:extLst>
          </p:cNvPr>
          <p:cNvSpPr txBox="1"/>
          <p:nvPr/>
        </p:nvSpPr>
        <p:spPr>
          <a:xfrm>
            <a:off x="1566896" y="174271"/>
            <a:ext cx="78532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English Threshold Concepts KS2</a:t>
            </a:r>
          </a:p>
        </p:txBody>
      </p:sp>
    </p:spTree>
    <p:extLst>
      <p:ext uri="{BB962C8B-B14F-4D97-AF65-F5344CB8AC3E}">
        <p14:creationId xmlns:p14="http://schemas.microsoft.com/office/powerpoint/2010/main" val="17463765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C7B6138-9EF6-418F-B9FF-8A9894CDED31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7755" y="43607"/>
            <a:ext cx="872490" cy="58991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E60F7FC-8C44-4D80-8900-191975A5403C}"/>
              </a:ext>
            </a:extLst>
          </p:cNvPr>
          <p:cNvSpPr txBox="1"/>
          <p:nvPr/>
        </p:nvSpPr>
        <p:spPr>
          <a:xfrm>
            <a:off x="2182122" y="191148"/>
            <a:ext cx="88089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BFG – The Dream Giver: English Threshold Concepts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131B8AD-236F-4776-88A9-E9131E7A0266}"/>
              </a:ext>
            </a:extLst>
          </p:cNvPr>
          <p:cNvSpPr txBox="1"/>
          <p:nvPr/>
        </p:nvSpPr>
        <p:spPr>
          <a:xfrm>
            <a:off x="8106766" y="1449703"/>
            <a:ext cx="27299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Narrative-Suspense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3B432D7-D115-4370-8FCC-1F4DB0C0D357}"/>
              </a:ext>
            </a:extLst>
          </p:cNvPr>
          <p:cNvSpPr txBox="1"/>
          <p:nvPr/>
        </p:nvSpPr>
        <p:spPr>
          <a:xfrm>
            <a:off x="1964000" y="797573"/>
            <a:ext cx="111185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Spirituality: Can stories help us find meaning and purpose in the things we value?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7B0E8AA-14D8-4DA5-9A3E-8BFE7BDFB94A}"/>
              </a:ext>
            </a:extLst>
          </p:cNvPr>
          <p:cNvSpPr txBox="1"/>
          <p:nvPr/>
        </p:nvSpPr>
        <p:spPr>
          <a:xfrm>
            <a:off x="1407513" y="6425280"/>
            <a:ext cx="9856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Deeper Thinking: 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Read The BFG to explore the different values of the characters. 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26010B4-A198-4AF4-B55B-7F871D1E8C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805" y="782933"/>
            <a:ext cx="808381" cy="988021"/>
          </a:xfrm>
          <a:prstGeom prst="rect">
            <a:avLst/>
          </a:prstGeom>
        </p:spPr>
      </p:pic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93F6065F-F7FA-4F16-97C7-604B76B45EF9}"/>
              </a:ext>
            </a:extLst>
          </p:cNvPr>
          <p:cNvGraphicFramePr>
            <a:graphicFrameLocks noGrp="1"/>
          </p:cNvGraphicFramePr>
          <p:nvPr/>
        </p:nvGraphicFramePr>
        <p:xfrm>
          <a:off x="156789" y="3558334"/>
          <a:ext cx="4977919" cy="1569215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4977919">
                  <a:extLst>
                    <a:ext uri="{9D8B030D-6E8A-4147-A177-3AD203B41FA5}">
                      <a16:colId xmlns:a16="http://schemas.microsoft.com/office/drawing/2014/main" val="202234231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1400" b="1" kern="1200" dirty="0">
                          <a:effectLst/>
                          <a:latin typeface="Comic Sans MS" panose="030F0702030302020204" pitchFamily="66" charset="0"/>
                        </a:rPr>
                        <a:t>Can I identify writers’ techniques? Suspense</a:t>
                      </a:r>
                      <a:endParaRPr lang="en-GB" sz="1100" b="1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val="415655299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1400" kern="1200" dirty="0">
                          <a:effectLst/>
                          <a:latin typeface="Comic Sans MS" panose="030F0702030302020204" pitchFamily="66" charset="0"/>
                        </a:rPr>
                        <a:t>Senses: see, hear, touch, smell, taste</a:t>
                      </a:r>
                      <a:endParaRPr lang="en-GB" sz="11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val="98682844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1400" kern="1200" dirty="0">
                          <a:effectLst/>
                          <a:latin typeface="Comic Sans MS" panose="030F0702030302020204" pitchFamily="66" charset="0"/>
                        </a:rPr>
                        <a:t>Short sentences</a:t>
                      </a:r>
                      <a:endParaRPr lang="en-GB" sz="11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val="387150463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1400" kern="1200" dirty="0">
                          <a:effectLst/>
                          <a:latin typeface="Comic Sans MS" panose="030F0702030302020204" pitchFamily="66" charset="0"/>
                        </a:rPr>
                        <a:t>Ellipses</a:t>
                      </a:r>
                      <a:endParaRPr lang="en-GB" sz="11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val="18726283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1400" kern="1200" dirty="0">
                          <a:effectLst/>
                          <a:latin typeface="Comic Sans MS" panose="030F0702030302020204" pitchFamily="66" charset="0"/>
                        </a:rPr>
                        <a:t>Words which show fear, uncertainty, shadows, something hidden</a:t>
                      </a:r>
                      <a:endParaRPr lang="en-GB" sz="11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val="205855004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1400" kern="1200" dirty="0">
                          <a:effectLst/>
                          <a:latin typeface="Comic Sans MS" panose="030F0702030302020204" pitchFamily="66" charset="0"/>
                        </a:rPr>
                        <a:t>Simile, metaphor</a:t>
                      </a:r>
                      <a:endParaRPr lang="en-GB" sz="11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val="3439425245"/>
                  </a:ext>
                </a:extLst>
              </a:tr>
            </a:tbl>
          </a:graphicData>
        </a:graphic>
      </p:graphicFrame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FA448DEE-F4CA-433F-B0C5-609E4B31623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6563064"/>
              </p:ext>
            </p:extLst>
          </p:nvPr>
        </p:nvGraphicFramePr>
        <p:xfrm>
          <a:off x="182147" y="2428391"/>
          <a:ext cx="4978400" cy="895860"/>
        </p:xfrm>
        <a:graphic>
          <a:graphicData uri="http://schemas.openxmlformats.org/drawingml/2006/table">
            <a:tbl>
              <a:tblPr firstRow="1" firstCol="1" bandRow="1"/>
              <a:tblGrid>
                <a:gridCol w="4978400">
                  <a:extLst>
                    <a:ext uri="{9D8B030D-6E8A-4147-A177-3AD203B41FA5}">
                      <a16:colId xmlns:a16="http://schemas.microsoft.com/office/drawing/2014/main" val="168004992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GB" sz="1400" kern="120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en-GB" sz="1400" b="1" kern="120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Reading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5109668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GB" sz="1400" kern="1200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Read fluently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5145176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GB" sz="1400" kern="120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Identify the meaning of words in context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5654869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GB" sz="1400" kern="1200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Understand writers’ techniques and viewpoints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56968658"/>
                  </a:ext>
                </a:extLst>
              </a:tr>
            </a:tbl>
          </a:graphicData>
        </a:graphic>
      </p:graphicFrame>
      <p:pic>
        <p:nvPicPr>
          <p:cNvPr id="21" name="Picture 20" descr="Dahl's Dreams Trumpet All — Brave Tutu">
            <a:extLst>
              <a:ext uri="{FF2B5EF4-FFF2-40B4-BE49-F238E27FC236}">
                <a16:creationId xmlns:a16="http://schemas.microsoft.com/office/drawing/2014/main" id="{1DC3F38C-3098-4800-8232-DE530EAB7210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6564" y="1195307"/>
            <a:ext cx="2391704" cy="1799067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F3942879-E99E-4608-B51E-72BADC59805A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609338" y="5560522"/>
          <a:ext cx="10973323" cy="675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973323">
                  <a:extLst>
                    <a:ext uri="{9D8B030D-6E8A-4147-A177-3AD203B41FA5}">
                      <a16:colId xmlns:a16="http://schemas.microsoft.com/office/drawing/2014/main" val="693972654"/>
                    </a:ext>
                  </a:extLst>
                </a:gridCol>
              </a:tblGrid>
              <a:tr h="243827"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latin typeface="Comic Sans MS" panose="030F0702030302020204" pitchFamily="66" charset="0"/>
                        </a:rPr>
                        <a:t>Further Vocabulary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81019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Comic Sans MS" panose="030F0702030302020204" pitchFamily="66" charset="0"/>
                        </a:rPr>
                        <a:t>phrase, effect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0923369"/>
                  </a:ext>
                </a:extLst>
              </a:tr>
            </a:tbl>
          </a:graphicData>
        </a:graphic>
      </p:graphicFrame>
      <p:pic>
        <p:nvPicPr>
          <p:cNvPr id="2" name="Picture 1">
            <a:extLst>
              <a:ext uri="{FF2B5EF4-FFF2-40B4-BE49-F238E27FC236}">
                <a16:creationId xmlns:a16="http://schemas.microsoft.com/office/drawing/2014/main" id="{11D8DBB8-3706-4328-B055-1D475087ED2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10532" y="1770954"/>
            <a:ext cx="4152900" cy="3600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6759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C7B6138-9EF6-418F-B9FF-8A9894CDED31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877" y="75809"/>
            <a:ext cx="872490" cy="58991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E60F7FC-8C44-4D80-8900-191975A5403C}"/>
              </a:ext>
            </a:extLst>
          </p:cNvPr>
          <p:cNvSpPr txBox="1"/>
          <p:nvPr/>
        </p:nvSpPr>
        <p:spPr>
          <a:xfrm>
            <a:off x="2142012" y="146533"/>
            <a:ext cx="78532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BFG - GIANTS: English Threshold Concepts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131B8AD-236F-4776-88A9-E9131E7A0266}"/>
              </a:ext>
            </a:extLst>
          </p:cNvPr>
          <p:cNvSpPr txBox="1"/>
          <p:nvPr/>
        </p:nvSpPr>
        <p:spPr>
          <a:xfrm>
            <a:off x="8179496" y="1210424"/>
            <a:ext cx="27299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Non-Chronological report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3B432D7-D115-4370-8FCC-1F4DB0C0D357}"/>
              </a:ext>
            </a:extLst>
          </p:cNvPr>
          <p:cNvSpPr txBox="1"/>
          <p:nvPr/>
        </p:nvSpPr>
        <p:spPr>
          <a:xfrm>
            <a:off x="3044572" y="712181"/>
            <a:ext cx="111185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Spirituality: Can knowledge help us to flourish?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7B0E8AA-14D8-4DA5-9A3E-8BFE7BDFB94A}"/>
              </a:ext>
            </a:extLst>
          </p:cNvPr>
          <p:cNvSpPr txBox="1"/>
          <p:nvPr/>
        </p:nvSpPr>
        <p:spPr>
          <a:xfrm>
            <a:off x="2319210" y="6342135"/>
            <a:ext cx="88168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Deeper Thinking:  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Read The BFG find further information about Giants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26010B4-A198-4AF4-B55B-7F871D1E8C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805" y="782933"/>
            <a:ext cx="808381" cy="988021"/>
          </a:xfrm>
          <a:prstGeom prst="rect">
            <a:avLst/>
          </a:prstGeom>
        </p:spPr>
      </p:pic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894E62AC-D72B-4173-9C24-78E6E02FE101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609338" y="5560522"/>
          <a:ext cx="10973323" cy="675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973323">
                  <a:extLst>
                    <a:ext uri="{9D8B030D-6E8A-4147-A177-3AD203B41FA5}">
                      <a16:colId xmlns:a16="http://schemas.microsoft.com/office/drawing/2014/main" val="693972654"/>
                    </a:ext>
                  </a:extLst>
                </a:gridCol>
              </a:tblGrid>
              <a:tr h="243827"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latin typeface="Comic Sans MS" panose="030F0702030302020204" pitchFamily="66" charset="0"/>
                        </a:rPr>
                        <a:t>Further Vocabulary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81019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Comic Sans MS" panose="030F0702030302020204" pitchFamily="66" charset="0"/>
                        </a:rPr>
                        <a:t>Skim, scan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0923369"/>
                  </a:ext>
                </a:extLst>
              </a:tr>
            </a:tbl>
          </a:graphicData>
        </a:graphic>
      </p:graphicFrame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AFD661A8-0C14-4F78-8923-EE741856F7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2856320"/>
              </p:ext>
            </p:extLst>
          </p:nvPr>
        </p:nvGraphicFramePr>
        <p:xfrm>
          <a:off x="626637" y="1785884"/>
          <a:ext cx="4864100" cy="1343028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4864100">
                  <a:extLst>
                    <a:ext uri="{9D8B030D-6E8A-4147-A177-3AD203B41FA5}">
                      <a16:colId xmlns:a16="http://schemas.microsoft.com/office/drawing/2014/main" val="303548246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1400" b="1" kern="1200" dirty="0">
                          <a:effectLst/>
                          <a:latin typeface="Comic Sans MS" panose="030F0702030302020204" pitchFamily="66" charset="0"/>
                        </a:rPr>
                        <a:t> Reading</a:t>
                      </a:r>
                      <a:endParaRPr lang="en-GB" sz="1100" b="1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val="203260695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1400" kern="1200" dirty="0">
                          <a:effectLst/>
                          <a:latin typeface="Comic Sans MS" panose="030F0702030302020204" pitchFamily="66" charset="0"/>
                        </a:rPr>
                        <a:t>Read </a:t>
                      </a:r>
                      <a:r>
                        <a:rPr lang="en-GB" sz="1400" kern="1200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fluently</a:t>
                      </a:r>
                      <a:endParaRPr lang="en-GB" sz="11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val="413681811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1400" kern="1200" dirty="0">
                          <a:effectLst/>
                          <a:latin typeface="Comic Sans MS" panose="030F0702030302020204" pitchFamily="66" charset="0"/>
                        </a:rPr>
                        <a:t>Identify the meaning of words in context</a:t>
                      </a:r>
                      <a:endParaRPr lang="en-GB" sz="11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val="17072869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1400" kern="1200" dirty="0">
                          <a:effectLst/>
                          <a:latin typeface="Comic Sans MS" panose="030F0702030302020204" pitchFamily="66" charset="0"/>
                        </a:rPr>
                        <a:t>Extract information and ideas from a text</a:t>
                      </a:r>
                      <a:endParaRPr lang="en-GB" sz="11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val="425733348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1400" kern="1200" dirty="0">
                          <a:effectLst/>
                          <a:latin typeface="Comic Sans MS" panose="030F0702030302020204" pitchFamily="66" charset="0"/>
                        </a:rPr>
                        <a:t>Make inferences supported by evidence</a:t>
                      </a:r>
                      <a:endParaRPr lang="en-GB" sz="11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val="292943923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1400" kern="1200" dirty="0">
                          <a:effectLst/>
                          <a:latin typeface="Comic Sans MS" panose="030F0702030302020204" pitchFamily="66" charset="0"/>
                        </a:rPr>
                        <a:t>Understand writers’ techniques and viewpoints</a:t>
                      </a:r>
                      <a:endParaRPr lang="en-GB" sz="11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val="1792388500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D2437FB2-F963-4DF4-8533-29B9AE875295}"/>
              </a:ext>
            </a:extLst>
          </p:cNvPr>
          <p:cNvGraphicFramePr>
            <a:graphicFrameLocks noGrp="1"/>
          </p:cNvGraphicFramePr>
          <p:nvPr/>
        </p:nvGraphicFramePr>
        <p:xfrm>
          <a:off x="626637" y="3222422"/>
          <a:ext cx="4864100" cy="2291462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4864100">
                  <a:extLst>
                    <a:ext uri="{9D8B030D-6E8A-4147-A177-3AD203B41FA5}">
                      <a16:colId xmlns:a16="http://schemas.microsoft.com/office/drawing/2014/main" val="3491317846"/>
                    </a:ext>
                  </a:extLst>
                </a:gridCol>
              </a:tblGrid>
              <a:tr h="270510"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GB" sz="1400" b="1" kern="1200" dirty="0">
                          <a:effectLst/>
                          <a:latin typeface="Comic Sans MS" panose="030F0702030302020204" pitchFamily="66" charset="0"/>
                        </a:rPr>
                        <a:t>Can I identify writers’ techniques?</a:t>
                      </a:r>
                      <a:endParaRPr lang="en-GB" sz="1100" b="1" dirty="0">
                        <a:effectLst/>
                        <a:latin typeface="Comic Sans MS" panose="030F0702030302020204" pitchFamily="66" charset="0"/>
                      </a:endParaRPr>
                    </a:p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GB" sz="1400" b="1" kern="1200" dirty="0">
                          <a:effectLst/>
                          <a:latin typeface="Comic Sans MS" panose="030F0702030302020204" pitchFamily="66" charset="0"/>
                        </a:rPr>
                        <a:t>Non-chronological report</a:t>
                      </a:r>
                      <a:endParaRPr lang="en-GB" sz="1100" b="1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val="2794742612"/>
                  </a:ext>
                </a:extLst>
              </a:tr>
              <a:tr h="135255"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GB" sz="1400" kern="1200" dirty="0">
                          <a:effectLst/>
                          <a:latin typeface="Comic Sans MS" panose="030F0702030302020204" pitchFamily="66" charset="0"/>
                        </a:rPr>
                        <a:t>Headings and sub-headings</a:t>
                      </a:r>
                      <a:endParaRPr lang="en-GB" sz="11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val="3892800693"/>
                  </a:ext>
                </a:extLst>
              </a:tr>
              <a:tr h="270510"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GB" sz="1400" kern="1200" dirty="0">
                          <a:effectLst/>
                          <a:latin typeface="Comic Sans MS" panose="030F0702030302020204" pitchFamily="66" charset="0"/>
                        </a:rPr>
                        <a:t>Introduction</a:t>
                      </a:r>
                      <a:endParaRPr lang="en-GB" sz="11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val="4053918154"/>
                  </a:ext>
                </a:extLst>
              </a:tr>
              <a:tr h="270510"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GB" sz="1400" kern="1200" dirty="0">
                          <a:effectLst/>
                          <a:latin typeface="Comic Sans MS" panose="030F0702030302020204" pitchFamily="66" charset="0"/>
                        </a:rPr>
                        <a:t>Sections</a:t>
                      </a:r>
                      <a:endParaRPr lang="en-GB" sz="11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val="3164251055"/>
                  </a:ext>
                </a:extLst>
              </a:tr>
              <a:tr h="270510"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GB" sz="1400" kern="1200" dirty="0">
                          <a:effectLst/>
                          <a:latin typeface="Comic Sans MS" panose="030F0702030302020204" pitchFamily="66" charset="0"/>
                        </a:rPr>
                        <a:t>Introductory sentences for each paragraph</a:t>
                      </a:r>
                      <a:endParaRPr lang="en-GB" sz="11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val="1439141113"/>
                  </a:ext>
                </a:extLst>
              </a:tr>
              <a:tr h="270510"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GB" sz="1400" kern="1200" dirty="0">
                          <a:effectLst/>
                          <a:latin typeface="Comic Sans MS" panose="030F0702030302020204" pitchFamily="66" charset="0"/>
                        </a:rPr>
                        <a:t>Tables, pictures, diagrams, maps etc</a:t>
                      </a:r>
                      <a:endParaRPr lang="en-GB" sz="11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val="3337531171"/>
                  </a:ext>
                </a:extLst>
              </a:tr>
              <a:tr h="270510"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GB" sz="1400" kern="1200" dirty="0">
                          <a:effectLst/>
                          <a:latin typeface="Comic Sans MS" panose="030F0702030302020204" pitchFamily="66" charset="0"/>
                        </a:rPr>
                        <a:t>Technical vocabulary</a:t>
                      </a:r>
                      <a:endParaRPr lang="en-GB" sz="11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val="811833904"/>
                  </a:ext>
                </a:extLst>
              </a:tr>
              <a:tr h="270510"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GB" sz="1400" kern="1200" dirty="0">
                          <a:effectLst/>
                          <a:latin typeface="Comic Sans MS" panose="030F0702030302020204" pitchFamily="66" charset="0"/>
                        </a:rPr>
                        <a:t>Formal or informal?</a:t>
                      </a:r>
                      <a:endParaRPr lang="en-GB" sz="11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val="2293359423"/>
                  </a:ext>
                </a:extLst>
              </a:tr>
            </a:tbl>
          </a:graphicData>
        </a:graphic>
      </p:graphicFrame>
      <p:pic>
        <p:nvPicPr>
          <p:cNvPr id="18" name="Picture 17">
            <a:extLst>
              <a:ext uri="{FF2B5EF4-FFF2-40B4-BE49-F238E27FC236}">
                <a16:creationId xmlns:a16="http://schemas.microsoft.com/office/drawing/2014/main" id="{23CA4BAE-F77C-4DD4-846C-5C39573E49D3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3187" y="1667538"/>
            <a:ext cx="4864100" cy="3691169"/>
          </a:xfrm>
          <a:prstGeom prst="rect">
            <a:avLst/>
          </a:prstGeom>
          <a:noFill/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2468A19-C6D5-44DA-B862-04BF1CB50B8B}"/>
              </a:ext>
            </a:extLst>
          </p:cNvPr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54" t="37622" r="35356" b="14894"/>
          <a:stretch/>
        </p:blipFill>
        <p:spPr>
          <a:xfrm>
            <a:off x="5547569" y="1128151"/>
            <a:ext cx="1958785" cy="1343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35380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C7B6138-9EF6-418F-B9FF-8A9894CDED31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9186" y="39887"/>
            <a:ext cx="872490" cy="58991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E60F7FC-8C44-4D80-8900-191975A5403C}"/>
              </a:ext>
            </a:extLst>
          </p:cNvPr>
          <p:cNvSpPr txBox="1"/>
          <p:nvPr/>
        </p:nvSpPr>
        <p:spPr>
          <a:xfrm>
            <a:off x="2142012" y="146533"/>
            <a:ext cx="78532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BFG - Dreams and Dream Jars: English Threshold Concepts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131B8AD-236F-4776-88A9-E9131E7A0266}"/>
              </a:ext>
            </a:extLst>
          </p:cNvPr>
          <p:cNvSpPr txBox="1"/>
          <p:nvPr/>
        </p:nvSpPr>
        <p:spPr>
          <a:xfrm>
            <a:off x="7967461" y="1754992"/>
            <a:ext cx="27299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Persuasion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3B432D7-D115-4370-8FCC-1F4DB0C0D357}"/>
              </a:ext>
            </a:extLst>
          </p:cNvPr>
          <p:cNvSpPr txBox="1"/>
          <p:nvPr/>
        </p:nvSpPr>
        <p:spPr>
          <a:xfrm>
            <a:off x="2708114" y="751059"/>
            <a:ext cx="6795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Spirituality: Can becoming aware of the motives of others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give us peace of mind and inner freedom?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7B0E8AA-14D8-4DA5-9A3E-8BFE7BDFB94A}"/>
              </a:ext>
            </a:extLst>
          </p:cNvPr>
          <p:cNvSpPr txBox="1"/>
          <p:nvPr/>
        </p:nvSpPr>
        <p:spPr>
          <a:xfrm>
            <a:off x="1444225" y="6384634"/>
            <a:ext cx="10747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Deeper Thinking:  </a:t>
            </a:r>
            <a:r>
              <a:rPr lang="en-GB" b="1" dirty="0">
                <a:solidFill>
                  <a:prstClr val="black"/>
                </a:solidFill>
                <a:latin typeface="Comic Sans MS" panose="030F0702030302020204" pitchFamily="66" charset="0"/>
              </a:rPr>
              <a:t>Read The BFG find further information about Dream Jars.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26010B4-A198-4AF4-B55B-7F871D1E8C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805" y="782933"/>
            <a:ext cx="808381" cy="988021"/>
          </a:xfrm>
          <a:prstGeom prst="rect">
            <a:avLst/>
          </a:prstGeom>
        </p:spPr>
      </p:pic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894E62AC-D72B-4173-9C24-78E6E02FE101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609338" y="5560522"/>
          <a:ext cx="10973323" cy="675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973323">
                  <a:extLst>
                    <a:ext uri="{9D8B030D-6E8A-4147-A177-3AD203B41FA5}">
                      <a16:colId xmlns:a16="http://schemas.microsoft.com/office/drawing/2014/main" val="693972654"/>
                    </a:ext>
                  </a:extLst>
                </a:gridCol>
              </a:tblGrid>
              <a:tr h="243827"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latin typeface="Comic Sans MS" panose="030F0702030302020204" pitchFamily="66" charset="0"/>
                        </a:rPr>
                        <a:t>Further Vocabulary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81019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Comic Sans MS" panose="030F0702030302020204" pitchFamily="66" charset="0"/>
                        </a:rPr>
                        <a:t>Skim, scan, inference, opinion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0923369"/>
                  </a:ext>
                </a:extLst>
              </a:tr>
            </a:tbl>
          </a:graphicData>
        </a:graphic>
      </p:graphicFrame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AFD661A8-0C14-4F78-8923-EE741856F7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156916"/>
              </p:ext>
            </p:extLst>
          </p:nvPr>
        </p:nvGraphicFramePr>
        <p:xfrm>
          <a:off x="626637" y="1785884"/>
          <a:ext cx="4864100" cy="1343028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4864100">
                  <a:extLst>
                    <a:ext uri="{9D8B030D-6E8A-4147-A177-3AD203B41FA5}">
                      <a16:colId xmlns:a16="http://schemas.microsoft.com/office/drawing/2014/main" val="303548246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1400" b="1" kern="1200" dirty="0">
                          <a:effectLst/>
                          <a:latin typeface="Comic Sans MS" panose="030F0702030302020204" pitchFamily="66" charset="0"/>
                        </a:rPr>
                        <a:t> Reading</a:t>
                      </a:r>
                      <a:endParaRPr lang="en-GB" sz="1100" b="1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val="203260695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1400" kern="1200" dirty="0">
                          <a:effectLst/>
                          <a:latin typeface="Comic Sans MS" panose="030F0702030302020204" pitchFamily="66" charset="0"/>
                        </a:rPr>
                        <a:t>Read </a:t>
                      </a:r>
                      <a:r>
                        <a:rPr lang="en-GB" sz="1400" kern="1200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fluently</a:t>
                      </a:r>
                      <a:endParaRPr lang="en-GB" sz="11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val="413681811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1400" kern="1200" dirty="0">
                          <a:effectLst/>
                          <a:latin typeface="Comic Sans MS" panose="030F0702030302020204" pitchFamily="66" charset="0"/>
                        </a:rPr>
                        <a:t>Identify the meaning of words in context</a:t>
                      </a:r>
                      <a:endParaRPr lang="en-GB" sz="11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val="17072869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1400" kern="1200" dirty="0">
                          <a:effectLst/>
                          <a:latin typeface="Comic Sans MS" panose="030F0702030302020204" pitchFamily="66" charset="0"/>
                        </a:rPr>
                        <a:t>Extract information and ideas from a text</a:t>
                      </a:r>
                      <a:endParaRPr lang="en-GB" sz="11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val="425733348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1400" kern="1200" dirty="0">
                          <a:effectLst/>
                          <a:latin typeface="Comic Sans MS" panose="030F0702030302020204" pitchFamily="66" charset="0"/>
                        </a:rPr>
                        <a:t>Make inferences supported by evidence</a:t>
                      </a:r>
                      <a:endParaRPr lang="en-GB" sz="11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val="292943923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1400" kern="1200" dirty="0">
                          <a:effectLst/>
                          <a:latin typeface="Comic Sans MS" panose="030F0702030302020204" pitchFamily="66" charset="0"/>
                        </a:rPr>
                        <a:t>Understand writers’ techniques and viewpoints</a:t>
                      </a:r>
                      <a:endParaRPr lang="en-GB" sz="11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val="1792388500"/>
                  </a:ext>
                </a:extLst>
              </a:tr>
            </a:tbl>
          </a:graphicData>
        </a:graphic>
      </p:graphicFrame>
      <p:pic>
        <p:nvPicPr>
          <p:cNvPr id="10" name="Picture 9">
            <a:extLst>
              <a:ext uri="{FF2B5EF4-FFF2-40B4-BE49-F238E27FC236}">
                <a16:creationId xmlns:a16="http://schemas.microsoft.com/office/drawing/2014/main" id="{FDDD61FA-6D2F-48F0-BE21-62A26335E4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45141" y="2035089"/>
            <a:ext cx="4089387" cy="343687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0A1B02C-A32F-4B98-9441-96AA1BCDA93F}"/>
              </a:ext>
            </a:extLst>
          </p:cNvPr>
          <p:cNvPicPr/>
          <p:nvPr/>
        </p:nvPicPr>
        <p:blipFill rotWithShape="1">
          <a:blip r:embed="rId5"/>
          <a:srcRect t="6515"/>
          <a:stretch/>
        </p:blipFill>
        <p:spPr bwMode="auto">
          <a:xfrm>
            <a:off x="5549078" y="1429062"/>
            <a:ext cx="1937721" cy="181929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C9CB9B76-0055-420A-A5FD-98236BF1B5C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3910715"/>
              </p:ext>
            </p:extLst>
          </p:nvPr>
        </p:nvGraphicFramePr>
        <p:xfrm>
          <a:off x="660805" y="3391098"/>
          <a:ext cx="4864100" cy="2020952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4864100">
                  <a:extLst>
                    <a:ext uri="{9D8B030D-6E8A-4147-A177-3AD203B41FA5}">
                      <a16:colId xmlns:a16="http://schemas.microsoft.com/office/drawing/2014/main" val="406584281"/>
                    </a:ext>
                  </a:extLst>
                </a:gridCol>
              </a:tblGrid>
              <a:tr h="270510"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GB" sz="1400" b="1" kern="1200" dirty="0">
                          <a:effectLst/>
                          <a:latin typeface="Comic Sans MS" panose="030F0702030302020204" pitchFamily="66" charset="0"/>
                        </a:rPr>
                        <a:t>Can I identify writers’ techniques?</a:t>
                      </a:r>
                      <a:endParaRPr lang="en-GB" sz="1100" b="1" dirty="0">
                        <a:effectLst/>
                        <a:latin typeface="Comic Sans MS" panose="030F0702030302020204" pitchFamily="66" charset="0"/>
                      </a:endParaRPr>
                    </a:p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GB" sz="1400" b="1" kern="1200" dirty="0">
                          <a:effectLst/>
                          <a:latin typeface="Comic Sans MS" panose="030F0702030302020204" pitchFamily="66" charset="0"/>
                        </a:rPr>
                        <a:t>Persuasion</a:t>
                      </a:r>
                      <a:endParaRPr lang="en-GB" sz="1100" b="1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val="2793217631"/>
                  </a:ext>
                </a:extLst>
              </a:tr>
              <a:tr h="135255"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GB" sz="1400" kern="1200" dirty="0">
                          <a:effectLst/>
                          <a:latin typeface="Comic Sans MS" panose="030F0702030302020204" pitchFamily="66" charset="0"/>
                        </a:rPr>
                        <a:t>Catchy Title</a:t>
                      </a:r>
                      <a:endParaRPr lang="en-GB" sz="11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val="1904924097"/>
                  </a:ext>
                </a:extLst>
              </a:tr>
              <a:tr h="270510"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GB" sz="1400" kern="1200" dirty="0">
                          <a:effectLst/>
                          <a:latin typeface="Comic Sans MS" panose="030F0702030302020204" pitchFamily="66" charset="0"/>
                        </a:rPr>
                        <a:t>Opinion or personal account</a:t>
                      </a:r>
                      <a:endParaRPr lang="en-GB" sz="11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val="2455582740"/>
                  </a:ext>
                </a:extLst>
              </a:tr>
              <a:tr h="270510"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GB" sz="1400" kern="1200" dirty="0">
                          <a:effectLst/>
                          <a:latin typeface="Comic Sans MS" panose="030F0702030302020204" pitchFamily="66" charset="0"/>
                        </a:rPr>
                        <a:t>Exaggeration</a:t>
                      </a:r>
                      <a:endParaRPr lang="en-GB" sz="11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val="673978765"/>
                  </a:ext>
                </a:extLst>
              </a:tr>
              <a:tr h="270510"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GB" sz="1400" kern="1200" dirty="0">
                          <a:effectLst/>
                          <a:latin typeface="Comic Sans MS" panose="030F0702030302020204" pitchFamily="66" charset="0"/>
                        </a:rPr>
                        <a:t>Rhetorical questions</a:t>
                      </a:r>
                      <a:endParaRPr lang="en-GB" sz="11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val="4168276676"/>
                  </a:ext>
                </a:extLst>
              </a:tr>
              <a:tr h="270510"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GB" sz="1400" kern="1200" dirty="0">
                          <a:effectLst/>
                          <a:latin typeface="Comic Sans MS" panose="030F0702030302020204" pitchFamily="66" charset="0"/>
                        </a:rPr>
                        <a:t>Alliteration</a:t>
                      </a:r>
                      <a:endParaRPr lang="en-GB" sz="11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val="3231109411"/>
                  </a:ext>
                </a:extLst>
              </a:tr>
              <a:tr h="270510"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GB" sz="1400" kern="1200" dirty="0">
                          <a:effectLst/>
                          <a:latin typeface="Comic Sans MS" panose="030F0702030302020204" pitchFamily="66" charset="0"/>
                        </a:rPr>
                        <a:t>Slogans</a:t>
                      </a:r>
                      <a:endParaRPr lang="en-GB" sz="11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val="42428628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389507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FBE0E13-BDEB-460F-9EE2-53A485150C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7654" y="1699040"/>
            <a:ext cx="4391025" cy="35337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C7B6138-9EF6-418F-B9FF-8A9894CDED31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877" y="75809"/>
            <a:ext cx="872490" cy="58991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E60F7FC-8C44-4D80-8900-191975A5403C}"/>
              </a:ext>
            </a:extLst>
          </p:cNvPr>
          <p:cNvSpPr txBox="1"/>
          <p:nvPr/>
        </p:nvSpPr>
        <p:spPr>
          <a:xfrm>
            <a:off x="1784011" y="191830"/>
            <a:ext cx="78532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Snow: English Threshold Concepts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131B8AD-236F-4776-88A9-E9131E7A0266}"/>
              </a:ext>
            </a:extLst>
          </p:cNvPr>
          <p:cNvSpPr txBox="1"/>
          <p:nvPr/>
        </p:nvSpPr>
        <p:spPr>
          <a:xfrm>
            <a:off x="8179496" y="1210424"/>
            <a:ext cx="27299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Poetry Writing</a:t>
            </a:r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5788C1EC-EC45-41A3-B096-5F942DF103B3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604600" y="3668987"/>
          <a:ext cx="4879944" cy="1345377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4879944">
                  <a:extLst>
                    <a:ext uri="{9D8B030D-6E8A-4147-A177-3AD203B41FA5}">
                      <a16:colId xmlns:a16="http://schemas.microsoft.com/office/drawing/2014/main" val="203786687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1400" b="1" kern="1200" dirty="0">
                          <a:effectLst/>
                          <a:latin typeface="Comic Sans MS" panose="030F0702030302020204" pitchFamily="66" charset="0"/>
                        </a:rPr>
                        <a:t>Identify writers’ techniques - Poetry</a:t>
                      </a:r>
                      <a:endParaRPr lang="en-GB" sz="1400" b="1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val="169287717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1400" b="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Senses: Touch, Smell, Taste, Sight, Hearing</a:t>
                      </a: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val="2477700941"/>
                  </a:ext>
                </a:extLst>
              </a:tr>
              <a:tr h="98180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1400" b="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Figurative language: Alliteration,  Onomatopoeia,  Repetition, Simile, Metaphor </a:t>
                      </a: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val="172746616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1400" b="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Structure: Verse, Rhyme</a:t>
                      </a: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val="199104943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1400" b="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Punctuation</a:t>
                      </a: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val="177434308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56020C3D-2401-43BD-9392-C91AA3105A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0391366"/>
              </p:ext>
            </p:extLst>
          </p:nvPr>
        </p:nvGraphicFramePr>
        <p:xfrm>
          <a:off x="614110" y="2447496"/>
          <a:ext cx="4860925" cy="1081278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4860925">
                  <a:extLst>
                    <a:ext uri="{9D8B030D-6E8A-4147-A177-3AD203B41FA5}">
                      <a16:colId xmlns:a16="http://schemas.microsoft.com/office/drawing/2014/main" val="377650604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kern="1200" dirty="0">
                          <a:effectLst/>
                        </a:rPr>
                        <a:t> </a:t>
                      </a:r>
                      <a:r>
                        <a:rPr lang="en-GB" sz="1400" b="1" kern="1200" dirty="0">
                          <a:effectLst/>
                          <a:latin typeface="Comic Sans MS" panose="030F0702030302020204" pitchFamily="66" charset="0"/>
                        </a:rPr>
                        <a:t>Reading</a:t>
                      </a:r>
                      <a:endParaRPr lang="en-GB" sz="1400" b="1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5504498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kern="1200" dirty="0">
                          <a:effectLst/>
                          <a:latin typeface="Comic Sans MS" panose="030F0702030302020204" pitchFamily="66" charset="0"/>
                        </a:rPr>
                        <a:t>Read </a:t>
                      </a:r>
                      <a:r>
                        <a:rPr lang="en-GB" sz="1400" kern="1200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fluently</a:t>
                      </a:r>
                      <a:endParaRPr lang="en-GB" sz="14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5454027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kern="1200" dirty="0">
                          <a:effectLst/>
                          <a:latin typeface="Comic Sans MS" panose="030F0702030302020204" pitchFamily="66" charset="0"/>
                        </a:rPr>
                        <a:t>Identify the meaning of words in context</a:t>
                      </a:r>
                      <a:endParaRPr lang="en-GB" sz="14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6197474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kern="1200" dirty="0">
                          <a:effectLst/>
                          <a:latin typeface="Comic Sans MS" panose="030F0702030302020204" pitchFamily="66" charset="0"/>
                        </a:rPr>
                        <a:t>Extract information and ideas from a text</a:t>
                      </a:r>
                      <a:endParaRPr lang="en-GB" sz="14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2271241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kern="1200" dirty="0">
                          <a:effectLst/>
                          <a:latin typeface="Comic Sans MS" panose="030F0702030302020204" pitchFamily="66" charset="0"/>
                        </a:rPr>
                        <a:t>Make inferences supported by evidence</a:t>
                      </a:r>
                      <a:endParaRPr lang="en-GB" sz="14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46118517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A3B432D7-D115-4370-8FCC-1F4DB0C0D357}"/>
              </a:ext>
            </a:extLst>
          </p:cNvPr>
          <p:cNvSpPr txBox="1"/>
          <p:nvPr/>
        </p:nvSpPr>
        <p:spPr>
          <a:xfrm>
            <a:off x="1745877" y="782933"/>
            <a:ext cx="111185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Spirituality: Can poetry help us to connect with the awe and wonder of creation?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7B0E8AA-14D8-4DA5-9A3E-8BFE7BDFB94A}"/>
              </a:ext>
            </a:extLst>
          </p:cNvPr>
          <p:cNvSpPr txBox="1"/>
          <p:nvPr/>
        </p:nvSpPr>
        <p:spPr>
          <a:xfrm>
            <a:off x="2020705" y="6080638"/>
            <a:ext cx="84087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Deeper Thinking:</a:t>
            </a:r>
            <a:r>
              <a:rPr lang="en-GB" b="1" dirty="0">
                <a:solidFill>
                  <a:prstClr val="black"/>
                </a:solidFill>
                <a:latin typeface="Comic Sans MS" panose="030F0702030302020204" pitchFamily="66" charset="0"/>
              </a:rPr>
              <a:t> Read some more nature poems.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>
                <a:solidFill>
                  <a:prstClr val="black"/>
                </a:solidFill>
                <a:latin typeface="Comic Sans MS" panose="030F0702030302020204" pitchFamily="66" charset="0"/>
              </a:rPr>
              <a:t> How do they help you to connect with the awe and wonder of creation?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26010B4-A198-4AF4-B55B-7F871D1E8C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0805" y="782933"/>
            <a:ext cx="808381" cy="988021"/>
          </a:xfrm>
          <a:prstGeom prst="rect">
            <a:avLst/>
          </a:prstGeom>
        </p:spPr>
      </p:pic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894E62AC-D72B-4173-9C24-78E6E02FE101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581964" y="5176312"/>
          <a:ext cx="10973323" cy="8229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973323">
                  <a:extLst>
                    <a:ext uri="{9D8B030D-6E8A-4147-A177-3AD203B41FA5}">
                      <a16:colId xmlns:a16="http://schemas.microsoft.com/office/drawing/2014/main" val="693972654"/>
                    </a:ext>
                  </a:extLst>
                </a:gridCol>
              </a:tblGrid>
              <a:tr h="243827"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latin typeface="Comic Sans MS" panose="030F0702030302020204" pitchFamily="66" charset="0"/>
                        </a:rPr>
                        <a:t>Further Vocabulary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81019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Comic Sans MS" panose="030F0702030302020204" pitchFamily="66" charset="0"/>
                        </a:rPr>
                        <a:t>inference,  context, feeling, impression, poetry/poem, verse, image/imagery</a:t>
                      </a:r>
                    </a:p>
                    <a:p>
                      <a:pPr algn="ctr"/>
                      <a:r>
                        <a:rPr lang="en-GB" sz="1400" dirty="0">
                          <a:latin typeface="Comic Sans MS" panose="030F0702030302020204" pitchFamily="66" charset="0"/>
                        </a:rPr>
                        <a:t>expanded noun phrase – determiner, adjective, noun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0923369"/>
                  </a:ext>
                </a:extLst>
              </a:tr>
            </a:tbl>
          </a:graphicData>
        </a:graphic>
      </p:graphicFrame>
      <p:pic>
        <p:nvPicPr>
          <p:cNvPr id="16" name="Picture 15">
            <a:extLst>
              <a:ext uri="{FF2B5EF4-FFF2-40B4-BE49-F238E27FC236}">
                <a16:creationId xmlns:a16="http://schemas.microsoft.com/office/drawing/2014/main" id="{E144234E-2174-47F5-B6B8-804036AC4C7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83317" y="1210424"/>
            <a:ext cx="2067300" cy="2002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04944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C7B6138-9EF6-418F-B9FF-8A9894CDED31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9632" y="59037"/>
            <a:ext cx="872490" cy="58991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E60F7FC-8C44-4D80-8900-191975A5403C}"/>
              </a:ext>
            </a:extLst>
          </p:cNvPr>
          <p:cNvSpPr txBox="1"/>
          <p:nvPr/>
        </p:nvSpPr>
        <p:spPr>
          <a:xfrm>
            <a:off x="2182122" y="191148"/>
            <a:ext cx="88089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The True Story of the Three Little Pigs: English Threshold Concepts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131B8AD-236F-4776-88A9-E9131E7A0266}"/>
              </a:ext>
            </a:extLst>
          </p:cNvPr>
          <p:cNvSpPr txBox="1"/>
          <p:nvPr/>
        </p:nvSpPr>
        <p:spPr>
          <a:xfrm>
            <a:off x="8179496" y="1210424"/>
            <a:ext cx="27299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Newspaper Report Writing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5788C1EC-EC45-41A3-B096-5F942DF103B3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595091" y="3365104"/>
          <a:ext cx="4879944" cy="111919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439972">
                  <a:extLst>
                    <a:ext uri="{9D8B030D-6E8A-4147-A177-3AD203B41FA5}">
                      <a16:colId xmlns:a16="http://schemas.microsoft.com/office/drawing/2014/main" val="2037866872"/>
                    </a:ext>
                  </a:extLst>
                </a:gridCol>
                <a:gridCol w="2439972">
                  <a:extLst>
                    <a:ext uri="{9D8B030D-6E8A-4147-A177-3AD203B41FA5}">
                      <a16:colId xmlns:a16="http://schemas.microsoft.com/office/drawing/2014/main" val="693869388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1400" b="1" kern="1200" dirty="0">
                          <a:effectLst/>
                          <a:latin typeface="Comic Sans MS" panose="030F0702030302020204" pitchFamily="66" charset="0"/>
                        </a:rPr>
                        <a:t>Identify writers’ techniques - Diaries</a:t>
                      </a:r>
                      <a:endParaRPr lang="en-GB" sz="1400" b="1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endParaRPr lang="en-GB" sz="1400" b="1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val="1692877175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1400" b="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5Ws: Who? What? Where? Why? When?</a:t>
                      </a:r>
                    </a:p>
                  </a:txBody>
                  <a:tcPr marL="68580" marR="68580" marT="9525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endParaRPr lang="en-GB" sz="1400" b="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val="145763482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omic Sans MS" panose="030F0702030302020204" pitchFamily="66" charset="0"/>
                        </a:rPr>
                        <a:t>caption/photograph</a:t>
                      </a:r>
                      <a:endParaRPr lang="en-GB" sz="14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omic Sans MS" panose="030F0702030302020204" pitchFamily="66" charset="0"/>
                        </a:rPr>
                        <a:t>headline -alliteration/pun</a:t>
                      </a:r>
                      <a:endParaRPr lang="en-GB" sz="14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24710149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omic Sans MS" panose="030F0702030302020204" pitchFamily="66" charset="0"/>
                        </a:rPr>
                        <a:t>body</a:t>
                      </a:r>
                      <a:endParaRPr lang="en-GB" sz="14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omic Sans MS" panose="030F0702030302020204" pitchFamily="66" charset="0"/>
                        </a:rPr>
                        <a:t>quote -direct speech</a:t>
                      </a:r>
                      <a:endParaRPr lang="en-GB" sz="14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42271686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omic Sans MS" panose="030F0702030302020204" pitchFamily="66" charset="0"/>
                        </a:rPr>
                        <a:t>lead</a:t>
                      </a:r>
                      <a:endParaRPr lang="en-GB" sz="14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omic Sans MS" panose="030F0702030302020204" pitchFamily="66" charset="0"/>
                        </a:rPr>
                        <a:t>reported speech</a:t>
                      </a:r>
                      <a:endParaRPr lang="en-GB" sz="14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909507557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56020C3D-2401-43BD-9392-C91AA3105A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4256215"/>
              </p:ext>
            </p:extLst>
          </p:nvPr>
        </p:nvGraphicFramePr>
        <p:xfrm>
          <a:off x="614110" y="2082402"/>
          <a:ext cx="4860925" cy="1081278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4860925">
                  <a:extLst>
                    <a:ext uri="{9D8B030D-6E8A-4147-A177-3AD203B41FA5}">
                      <a16:colId xmlns:a16="http://schemas.microsoft.com/office/drawing/2014/main" val="377650604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kern="1200" dirty="0">
                          <a:effectLst/>
                        </a:rPr>
                        <a:t> </a:t>
                      </a:r>
                      <a:r>
                        <a:rPr lang="en-GB" sz="1400" b="1" kern="1200" dirty="0">
                          <a:effectLst/>
                          <a:latin typeface="Comic Sans MS" panose="030F0702030302020204" pitchFamily="66" charset="0"/>
                        </a:rPr>
                        <a:t>Reading</a:t>
                      </a:r>
                      <a:endParaRPr lang="en-GB" sz="1400" b="1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5504498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kern="1200" dirty="0">
                          <a:effectLst/>
                          <a:latin typeface="Comic Sans MS" panose="030F0702030302020204" pitchFamily="66" charset="0"/>
                        </a:rPr>
                        <a:t>Read </a:t>
                      </a:r>
                      <a:r>
                        <a:rPr lang="en-GB" sz="1400" kern="1200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fluently</a:t>
                      </a:r>
                      <a:endParaRPr lang="en-GB" sz="14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5454027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kern="1200" dirty="0">
                          <a:effectLst/>
                          <a:latin typeface="Comic Sans MS" panose="030F0702030302020204" pitchFamily="66" charset="0"/>
                        </a:rPr>
                        <a:t>Identify the meaning of words in context</a:t>
                      </a:r>
                      <a:endParaRPr lang="en-GB" sz="14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6197474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kern="1200" dirty="0">
                          <a:effectLst/>
                          <a:latin typeface="Comic Sans MS" panose="030F0702030302020204" pitchFamily="66" charset="0"/>
                        </a:rPr>
                        <a:t>Extract information and ideas from a text</a:t>
                      </a:r>
                      <a:endParaRPr lang="en-GB" sz="14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2271241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kern="1200" dirty="0">
                          <a:effectLst/>
                          <a:latin typeface="Comic Sans MS" panose="030F0702030302020204" pitchFamily="66" charset="0"/>
                        </a:rPr>
                        <a:t>Make inferences supported by evidence</a:t>
                      </a:r>
                      <a:endParaRPr lang="en-GB" sz="14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46118517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A3B432D7-D115-4370-8FCC-1F4DB0C0D357}"/>
              </a:ext>
            </a:extLst>
          </p:cNvPr>
          <p:cNvSpPr txBox="1"/>
          <p:nvPr/>
        </p:nvSpPr>
        <p:spPr>
          <a:xfrm>
            <a:off x="1745877" y="782933"/>
            <a:ext cx="111185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Spirituality: Can news reports help </a:t>
            </a:r>
            <a:r>
              <a:rPr lang="en-GB" b="1" dirty="0">
                <a:solidFill>
                  <a:srgbClr val="0070C0"/>
                </a:solidFill>
                <a:latin typeface="Comic Sans MS" panose="030F0702030302020204" pitchFamily="66" charset="0"/>
              </a:rPr>
              <a:t>us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explore the reasons for different opinions?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7B0E8AA-14D8-4DA5-9A3E-8BFE7BDFB94A}"/>
              </a:ext>
            </a:extLst>
          </p:cNvPr>
          <p:cNvSpPr txBox="1"/>
          <p:nvPr/>
        </p:nvSpPr>
        <p:spPr>
          <a:xfrm>
            <a:off x="1192696" y="6119913"/>
            <a:ext cx="114631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Deeper Thinking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: Whilst reading, look out for other times that people have differing opinions.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26010B4-A198-4AF4-B55B-7F871D1E8C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805" y="782933"/>
            <a:ext cx="808381" cy="988021"/>
          </a:xfrm>
          <a:prstGeom prst="rect">
            <a:avLst/>
          </a:prstGeom>
        </p:spPr>
      </p:pic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894E62AC-D72B-4173-9C24-78E6E02FE101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581964" y="5176312"/>
          <a:ext cx="10973323" cy="675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973323">
                  <a:extLst>
                    <a:ext uri="{9D8B030D-6E8A-4147-A177-3AD203B41FA5}">
                      <a16:colId xmlns:a16="http://schemas.microsoft.com/office/drawing/2014/main" val="693972654"/>
                    </a:ext>
                  </a:extLst>
                </a:gridCol>
              </a:tblGrid>
              <a:tr h="243827"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latin typeface="Comic Sans MS" panose="030F0702030302020204" pitchFamily="66" charset="0"/>
                        </a:rPr>
                        <a:t>Further Vocabulary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81019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Comic Sans MS" panose="030F0702030302020204" pitchFamily="66" charset="0"/>
                        </a:rPr>
                        <a:t>formality, summary, main idea, context, inference, fact, opinion, bias, alliteration, pun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0923369"/>
                  </a:ext>
                </a:extLst>
              </a:tr>
            </a:tbl>
          </a:graphicData>
        </a:graphic>
      </p:graphicFrame>
      <p:pic>
        <p:nvPicPr>
          <p:cNvPr id="15" name="Picture 14">
            <a:extLst>
              <a:ext uri="{FF2B5EF4-FFF2-40B4-BE49-F238E27FC236}">
                <a16:creationId xmlns:a16="http://schemas.microsoft.com/office/drawing/2014/main" id="{9092AEBE-A0CC-43F9-9B68-AD18938BFA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91515" y="1307656"/>
            <a:ext cx="1757199" cy="227450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3D0D462-E681-4CBD-9BCB-EDD3FF04F05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3478"/>
          <a:stretch/>
        </p:blipFill>
        <p:spPr>
          <a:xfrm>
            <a:off x="7439913" y="1518201"/>
            <a:ext cx="4115374" cy="3530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1758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C7B6138-9EF6-418F-B9FF-8A9894CDED31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877" y="75809"/>
            <a:ext cx="872490" cy="58991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E60F7FC-8C44-4D80-8900-191975A5403C}"/>
              </a:ext>
            </a:extLst>
          </p:cNvPr>
          <p:cNvSpPr txBox="1"/>
          <p:nvPr/>
        </p:nvSpPr>
        <p:spPr>
          <a:xfrm>
            <a:off x="1784011" y="191830"/>
            <a:ext cx="78532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Pirate Handbook: English Threshold Concepts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131B8AD-236F-4776-88A9-E9131E7A0266}"/>
              </a:ext>
            </a:extLst>
          </p:cNvPr>
          <p:cNvSpPr txBox="1"/>
          <p:nvPr/>
        </p:nvSpPr>
        <p:spPr>
          <a:xfrm>
            <a:off x="8272262" y="2466331"/>
            <a:ext cx="27299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Instructional Writing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5788C1EC-EC45-41A3-B096-5F942DF103B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3643657"/>
              </p:ext>
            </p:extLst>
          </p:nvPr>
        </p:nvGraphicFramePr>
        <p:xfrm>
          <a:off x="670314" y="4465768"/>
          <a:ext cx="4879945" cy="1566866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4879945">
                  <a:extLst>
                    <a:ext uri="{9D8B030D-6E8A-4147-A177-3AD203B41FA5}">
                      <a16:colId xmlns:a16="http://schemas.microsoft.com/office/drawing/2014/main" val="203786687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1400" b="1" kern="1200" dirty="0">
                          <a:effectLst/>
                          <a:latin typeface="Comic Sans MS" panose="030F0702030302020204" pitchFamily="66" charset="0"/>
                        </a:rPr>
                        <a:t>Identify writers’ techniques - Instructions</a:t>
                      </a:r>
                      <a:endParaRPr lang="en-GB" sz="1100" b="1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val="169287717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1400" kern="1200" dirty="0">
                          <a:effectLst/>
                          <a:latin typeface="Comic Sans MS" panose="030F0702030302020204" pitchFamily="66" charset="0"/>
                        </a:rPr>
                        <a:t>Title – describing the aim</a:t>
                      </a:r>
                      <a:endParaRPr lang="en-GB" sz="14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val="1713433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1400" kern="1200" dirty="0">
                          <a:effectLst/>
                          <a:latin typeface="Comic Sans MS" panose="030F0702030302020204" pitchFamily="66" charset="0"/>
                        </a:rPr>
                        <a:t>A list of things you need</a:t>
                      </a:r>
                      <a:endParaRPr lang="en-GB" sz="14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val="424227918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1400" kern="1200" dirty="0">
                          <a:effectLst/>
                          <a:latin typeface="Comic Sans MS" panose="030F0702030302020204" pitchFamily="66" charset="0"/>
                        </a:rPr>
                        <a:t>Sub-headings</a:t>
                      </a:r>
                      <a:endParaRPr lang="en-GB" sz="14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val="324437858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omic Sans MS" panose="030F0702030302020204" pitchFamily="66" charset="0"/>
                        </a:rPr>
                        <a:t>Numbered steps  </a:t>
                      </a:r>
                      <a:endParaRPr lang="en-GB" sz="14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val="62760952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1400" kern="1200" dirty="0">
                          <a:effectLst/>
                          <a:latin typeface="Comic Sans MS" panose="030F0702030302020204" pitchFamily="66" charset="0"/>
                        </a:rPr>
                        <a:t>Clear diagrams</a:t>
                      </a:r>
                      <a:endParaRPr lang="en-GB" sz="14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val="333190862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1400" kern="1200" dirty="0">
                          <a:effectLst/>
                          <a:latin typeface="Comic Sans MS" panose="030F0702030302020204" pitchFamily="66" charset="0"/>
                        </a:rPr>
                        <a:t>Imperative verbs</a:t>
                      </a:r>
                      <a:endParaRPr lang="en-GB" sz="14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val="738993397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56020C3D-2401-43BD-9392-C91AA3105A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4626608"/>
              </p:ext>
            </p:extLst>
          </p:nvPr>
        </p:nvGraphicFramePr>
        <p:xfrm>
          <a:off x="679825" y="3142797"/>
          <a:ext cx="4860925" cy="1081278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4860925">
                  <a:extLst>
                    <a:ext uri="{9D8B030D-6E8A-4147-A177-3AD203B41FA5}">
                      <a16:colId xmlns:a16="http://schemas.microsoft.com/office/drawing/2014/main" val="377650604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kern="1200" dirty="0">
                          <a:effectLst/>
                        </a:rPr>
                        <a:t> </a:t>
                      </a:r>
                      <a:r>
                        <a:rPr lang="en-GB" sz="1400" b="1" kern="1200" dirty="0">
                          <a:effectLst/>
                          <a:latin typeface="Comic Sans MS" panose="030F0702030302020204" pitchFamily="66" charset="0"/>
                        </a:rPr>
                        <a:t>Reading</a:t>
                      </a:r>
                      <a:endParaRPr lang="en-GB" sz="1400" b="1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5504498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kern="1200" dirty="0">
                          <a:effectLst/>
                          <a:latin typeface="Comic Sans MS" panose="030F0702030302020204" pitchFamily="66" charset="0"/>
                        </a:rPr>
                        <a:t>Read </a:t>
                      </a:r>
                      <a:r>
                        <a:rPr lang="en-GB" sz="1400" kern="1200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fluently</a:t>
                      </a:r>
                      <a:endParaRPr lang="en-GB" sz="14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5454027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kern="1200" dirty="0">
                          <a:effectLst/>
                          <a:latin typeface="Comic Sans MS" panose="030F0702030302020204" pitchFamily="66" charset="0"/>
                        </a:rPr>
                        <a:t>Identify the meaning of words in context</a:t>
                      </a:r>
                      <a:endParaRPr lang="en-GB" sz="14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6197474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kern="1200" dirty="0">
                          <a:effectLst/>
                          <a:latin typeface="Comic Sans MS" panose="030F0702030302020204" pitchFamily="66" charset="0"/>
                        </a:rPr>
                        <a:t>Extract information and ideas from a text</a:t>
                      </a:r>
                      <a:endParaRPr lang="en-GB" sz="14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2271241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kern="1200" dirty="0">
                          <a:effectLst/>
                          <a:latin typeface="Comic Sans MS" panose="030F0702030302020204" pitchFamily="66" charset="0"/>
                        </a:rPr>
                        <a:t>Make inferences supported by evidence</a:t>
                      </a:r>
                      <a:endParaRPr lang="en-GB" sz="14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46118517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A3B432D7-D115-4370-8FCC-1F4DB0C0D357}"/>
              </a:ext>
            </a:extLst>
          </p:cNvPr>
          <p:cNvSpPr txBox="1"/>
          <p:nvPr/>
        </p:nvSpPr>
        <p:spPr>
          <a:xfrm>
            <a:off x="2712975" y="753875"/>
            <a:ext cx="111185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Spirituality: Can following instructions help us to flourish?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7B0E8AA-14D8-4DA5-9A3E-8BFE7BDFB94A}"/>
              </a:ext>
            </a:extLst>
          </p:cNvPr>
          <p:cNvSpPr txBox="1"/>
          <p:nvPr/>
        </p:nvSpPr>
        <p:spPr>
          <a:xfrm>
            <a:off x="766785" y="6405600"/>
            <a:ext cx="109065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Deeper Thinking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: Read Treasure Island. Explore how the characters follow instructions (or not!)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26010B4-A198-4AF4-B55B-7F871D1E8C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805" y="782933"/>
            <a:ext cx="808381" cy="98802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E1D2948-86D4-4000-B9DB-D827A26EA5D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579"/>
          <a:stretch/>
        </p:blipFill>
        <p:spPr>
          <a:xfrm>
            <a:off x="7557951" y="2774108"/>
            <a:ext cx="4115374" cy="3517360"/>
          </a:xfrm>
          <a:prstGeom prst="rect">
            <a:avLst/>
          </a:prstGeom>
        </p:spPr>
      </p:pic>
      <p:pic>
        <p:nvPicPr>
          <p:cNvPr id="15" name="Picture 14" descr="The Ultimate Pirate Branding Symbol - The Origin of the Jolly Roger |  Ancient Origins">
            <a:extLst>
              <a:ext uri="{FF2B5EF4-FFF2-40B4-BE49-F238E27FC236}">
                <a16:creationId xmlns:a16="http://schemas.microsoft.com/office/drawing/2014/main" id="{95155545-A044-4872-994A-4E4C3FEF16A6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5176" y="1176202"/>
            <a:ext cx="3352775" cy="189281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505079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D2BE44B-E379-4C45-B7C1-38CFD086BD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3923" y="2941365"/>
            <a:ext cx="3932698" cy="343065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C7B6138-9EF6-418F-B9FF-8A9894CDED31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877" y="75809"/>
            <a:ext cx="872490" cy="58991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E60F7FC-8C44-4D80-8900-191975A5403C}"/>
              </a:ext>
            </a:extLst>
          </p:cNvPr>
          <p:cNvSpPr txBox="1"/>
          <p:nvPr/>
        </p:nvSpPr>
        <p:spPr>
          <a:xfrm>
            <a:off x="1784011" y="191830"/>
            <a:ext cx="78532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Treasure Island: English Threshold Concepts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3EA9B35-E8DC-4938-A731-2B0CBB12161A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6168" y="1182624"/>
            <a:ext cx="3299664" cy="1812605"/>
          </a:xfrm>
          <a:prstGeom prst="rect">
            <a:avLst/>
          </a:prstGeom>
          <a:noFill/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131B8AD-236F-4776-88A9-E9131E7A0266}"/>
              </a:ext>
            </a:extLst>
          </p:cNvPr>
          <p:cNvSpPr txBox="1"/>
          <p:nvPr/>
        </p:nvSpPr>
        <p:spPr>
          <a:xfrm>
            <a:off x="7864103" y="2639490"/>
            <a:ext cx="27299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Diary Writing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5788C1EC-EC45-41A3-B096-5F942DF103B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9944482"/>
              </p:ext>
            </p:extLst>
          </p:nvPr>
        </p:nvGraphicFramePr>
        <p:xfrm>
          <a:off x="660805" y="4382599"/>
          <a:ext cx="4879945" cy="1566866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4879945">
                  <a:extLst>
                    <a:ext uri="{9D8B030D-6E8A-4147-A177-3AD203B41FA5}">
                      <a16:colId xmlns:a16="http://schemas.microsoft.com/office/drawing/2014/main" val="203786687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1400" b="1" kern="1200" dirty="0">
                          <a:effectLst/>
                          <a:latin typeface="Comic Sans MS" panose="030F0702030302020204" pitchFamily="66" charset="0"/>
                        </a:rPr>
                        <a:t>Identify writers’ techniques - Diaries</a:t>
                      </a:r>
                      <a:endParaRPr lang="en-GB" sz="1100" b="1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val="169287717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omic Sans MS" panose="030F0702030302020204" pitchFamily="66" charset="0"/>
                        </a:rPr>
                        <a:t>Personal pronoun ‘I’</a:t>
                      </a:r>
                      <a:endParaRPr lang="en-GB" sz="11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val="1713433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omic Sans MS" panose="030F0702030302020204" pitchFamily="66" charset="0"/>
                        </a:rPr>
                        <a:t>Recount – past tense</a:t>
                      </a:r>
                      <a:endParaRPr lang="en-GB" sz="11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val="424227918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omic Sans MS" panose="030F0702030302020204" pitchFamily="66" charset="0"/>
                        </a:rPr>
                        <a:t>Informal, conversational writing</a:t>
                      </a:r>
                      <a:endParaRPr lang="en-GB" sz="110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val="324437858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omic Sans MS" panose="030F0702030302020204" pitchFamily="66" charset="0"/>
                        </a:rPr>
                        <a:t>Personal reflection</a:t>
                      </a:r>
                      <a:endParaRPr lang="en-GB" sz="110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val="62760952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omic Sans MS" panose="030F0702030302020204" pitchFamily="66" charset="0"/>
                        </a:rPr>
                        <a:t>Reported speech</a:t>
                      </a:r>
                      <a:endParaRPr lang="en-GB" sz="110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val="333190862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omic Sans MS" panose="030F0702030302020204" pitchFamily="66" charset="0"/>
                        </a:rPr>
                        <a:t>Salutation e.g. ‘Dear Diary’</a:t>
                      </a:r>
                      <a:endParaRPr lang="en-GB" sz="11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val="738993397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56020C3D-2401-43BD-9392-C91AA3105A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7299217"/>
              </p:ext>
            </p:extLst>
          </p:nvPr>
        </p:nvGraphicFramePr>
        <p:xfrm>
          <a:off x="679825" y="3142797"/>
          <a:ext cx="4860925" cy="1081278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4860925">
                  <a:extLst>
                    <a:ext uri="{9D8B030D-6E8A-4147-A177-3AD203B41FA5}">
                      <a16:colId xmlns:a16="http://schemas.microsoft.com/office/drawing/2014/main" val="377650604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kern="1200" dirty="0">
                          <a:effectLst/>
                        </a:rPr>
                        <a:t> </a:t>
                      </a:r>
                      <a:r>
                        <a:rPr lang="en-GB" sz="1400" b="1" kern="1200" dirty="0">
                          <a:effectLst/>
                          <a:latin typeface="Comic Sans MS" panose="030F0702030302020204" pitchFamily="66" charset="0"/>
                        </a:rPr>
                        <a:t>Reading</a:t>
                      </a:r>
                      <a:endParaRPr lang="en-GB" sz="1400" b="1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5504498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kern="1200" dirty="0">
                          <a:effectLst/>
                          <a:latin typeface="Comic Sans MS" panose="030F0702030302020204" pitchFamily="66" charset="0"/>
                        </a:rPr>
                        <a:t>Read </a:t>
                      </a:r>
                      <a:r>
                        <a:rPr lang="en-GB" sz="1400" kern="1200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fluently</a:t>
                      </a:r>
                      <a:endParaRPr lang="en-GB" sz="14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5454027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kern="1200" dirty="0">
                          <a:effectLst/>
                          <a:latin typeface="Comic Sans MS" panose="030F0702030302020204" pitchFamily="66" charset="0"/>
                        </a:rPr>
                        <a:t>Identify the meaning of words in context</a:t>
                      </a:r>
                      <a:endParaRPr lang="en-GB" sz="14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6197474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kern="1200" dirty="0">
                          <a:effectLst/>
                          <a:latin typeface="Comic Sans MS" panose="030F0702030302020204" pitchFamily="66" charset="0"/>
                        </a:rPr>
                        <a:t>Extract information and ideas from a text (</a:t>
                      </a:r>
                      <a:r>
                        <a:rPr lang="en-GB" sz="1400" kern="1200">
                          <a:effectLst/>
                          <a:latin typeface="Comic Sans MS" panose="030F0702030302020204" pitchFamily="66" charset="0"/>
                        </a:rPr>
                        <a:t>main idea)</a:t>
                      </a:r>
                      <a:endParaRPr lang="en-GB" sz="14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2271241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kern="1200" dirty="0">
                          <a:effectLst/>
                          <a:latin typeface="Comic Sans MS" panose="030F0702030302020204" pitchFamily="66" charset="0"/>
                        </a:rPr>
                        <a:t>Make inferences supported by evidence</a:t>
                      </a:r>
                      <a:endParaRPr lang="en-GB" sz="14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46118517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A3B432D7-D115-4370-8FCC-1F4DB0C0D357}"/>
              </a:ext>
            </a:extLst>
          </p:cNvPr>
          <p:cNvSpPr txBox="1"/>
          <p:nvPr/>
        </p:nvSpPr>
        <p:spPr>
          <a:xfrm>
            <a:off x="1745877" y="782933"/>
            <a:ext cx="111185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Spirituality: Can diary writing help us in the search for inner freedom and wellbeing?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7B0E8AA-14D8-4DA5-9A3E-8BFE7BDFB94A}"/>
              </a:ext>
            </a:extLst>
          </p:cNvPr>
          <p:cNvSpPr txBox="1"/>
          <p:nvPr/>
        </p:nvSpPr>
        <p:spPr>
          <a:xfrm>
            <a:off x="4205176" y="6342345"/>
            <a:ext cx="5155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Deeper Thinking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: Read Treasure Island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26010B4-A198-4AF4-B55B-7F871D1E8C0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0805" y="782933"/>
            <a:ext cx="808381" cy="988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3177171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757</TotalTime>
  <Words>1363</Words>
  <Application>Microsoft Office PowerPoint</Application>
  <PresentationFormat>Widescreen</PresentationFormat>
  <Paragraphs>255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Calibri</vt:lpstr>
      <vt:lpstr>Calibri Light</vt:lpstr>
      <vt:lpstr>Comic Sans MS</vt:lpstr>
      <vt:lpstr>Times New Roman</vt:lpstr>
      <vt:lpstr>1_Office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Mrs C Mayne</dc:creator>
  <cp:lastModifiedBy>Mrs C Mayne</cp:lastModifiedBy>
  <cp:revision>58</cp:revision>
  <dcterms:created xsi:type="dcterms:W3CDTF">2022-12-08T12:18:30Z</dcterms:created>
  <dcterms:modified xsi:type="dcterms:W3CDTF">2023-07-18T11:45:01Z</dcterms:modified>
</cp:coreProperties>
</file>