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563" r:id="rId3"/>
    <p:sldId id="561" r:id="rId4"/>
    <p:sldId id="651" r:id="rId5"/>
    <p:sldId id="647" r:id="rId6"/>
    <p:sldId id="566" r:id="rId7"/>
    <p:sldId id="646" r:id="rId8"/>
    <p:sldId id="653" r:id="rId9"/>
    <p:sldId id="534" r:id="rId10"/>
    <p:sldId id="650" r:id="rId11"/>
    <p:sldId id="652" r:id="rId12"/>
    <p:sldId id="555" r:id="rId13"/>
    <p:sldId id="551" r:id="rId14"/>
    <p:sldId id="535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65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ED1C53-0AE2-4994-9979-8330D2BFD743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2E2C4AA-2E7C-47C0-AC87-803FDCCAA107}">
      <dgm:prSet phldrT="[Text]" custT="1"/>
      <dgm:spPr/>
      <dgm:t>
        <a:bodyPr/>
        <a:lstStyle/>
        <a:p>
          <a:pPr algn="l"/>
          <a:endParaRPr lang="en-GB" sz="1400" b="1" dirty="0">
            <a:latin typeface="Comic Sans MS" panose="030F0702030302020204" pitchFamily="66" charset="0"/>
          </a:endParaRPr>
        </a:p>
        <a:p>
          <a:pPr algn="l"/>
          <a:r>
            <a:rPr lang="en-GB" sz="1400" b="1" dirty="0">
              <a:latin typeface="Comic Sans MS" panose="030F0702030302020204" pitchFamily="66" charset="0"/>
            </a:rPr>
            <a:t>Audience: Teenagers looking for adventure Purpose: To explore how a character interacts with their environment</a:t>
          </a:r>
        </a:p>
        <a:p>
          <a:pPr algn="l"/>
          <a:endParaRPr lang="en-GB" sz="1400" b="1" dirty="0">
            <a:latin typeface="Comic Sans MS" panose="030F0702030302020204" pitchFamily="66" charset="0"/>
          </a:endParaRPr>
        </a:p>
      </dgm:t>
    </dgm:pt>
    <dgm:pt modelId="{52474E72-832E-41F7-AD52-02A19BC147D0}" type="parTrans" cxnId="{CE6A7F72-A4F6-4921-B3F2-BFE5E15DF7CB}">
      <dgm:prSet/>
      <dgm:spPr/>
      <dgm:t>
        <a:bodyPr/>
        <a:lstStyle/>
        <a:p>
          <a:endParaRPr lang="en-GB"/>
        </a:p>
      </dgm:t>
    </dgm:pt>
    <dgm:pt modelId="{2B0B0132-E760-4352-894F-00DE68DC097D}" type="sibTrans" cxnId="{CE6A7F72-A4F6-4921-B3F2-BFE5E15DF7CB}">
      <dgm:prSet/>
      <dgm:spPr/>
      <dgm:t>
        <a:bodyPr/>
        <a:lstStyle/>
        <a:p>
          <a:endParaRPr lang="en-GB"/>
        </a:p>
      </dgm:t>
    </dgm:pt>
    <dgm:pt modelId="{6FA2FE18-56B2-4E25-91B5-1697A68491E1}">
      <dgm:prSet phldrT="[Text]" custT="1"/>
      <dgm:spPr/>
      <dgm:t>
        <a:bodyPr/>
        <a:lstStyle/>
        <a:p>
          <a:r>
            <a:rPr lang="en-GB" sz="1300" b="1" dirty="0">
              <a:solidFill>
                <a:schemeClr val="tx1"/>
              </a:solidFill>
              <a:latin typeface="Comic Sans MS" panose="030F0702030302020204" pitchFamily="66" charset="0"/>
            </a:rPr>
            <a:t>Describe a person, place or thing </a:t>
          </a:r>
        </a:p>
        <a:p>
          <a:r>
            <a:rPr lang="en-GB" sz="1300" b="1" dirty="0">
              <a:solidFill>
                <a:srgbClr val="7030A0"/>
              </a:solidFill>
              <a:latin typeface="Comic Sans MS" panose="030F0702030302020204" pitchFamily="66" charset="0"/>
            </a:rPr>
            <a:t>Create an image in the reader’s mind</a:t>
          </a:r>
        </a:p>
        <a:p>
          <a:endParaRPr lang="en-GB" sz="12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1354FEE-A051-4F37-9EB1-4C6B58F0617E}" type="parTrans" cxnId="{4720815E-4DFF-4C7E-8F89-4F2E1A2D0761}">
      <dgm:prSet/>
      <dgm:spPr/>
      <dgm:t>
        <a:bodyPr/>
        <a:lstStyle/>
        <a:p>
          <a:endParaRPr lang="en-GB"/>
        </a:p>
      </dgm:t>
    </dgm:pt>
    <dgm:pt modelId="{9796C374-C305-4481-90AD-0F45EE3BB7FA}" type="sibTrans" cxnId="{4720815E-4DFF-4C7E-8F89-4F2E1A2D0761}">
      <dgm:prSet/>
      <dgm:spPr/>
      <dgm:t>
        <a:bodyPr/>
        <a:lstStyle/>
        <a:p>
          <a:endParaRPr lang="en-GB"/>
        </a:p>
      </dgm:t>
    </dgm:pt>
    <dgm:pt modelId="{58D3A222-07CA-4E2D-87EF-014BA5EA86D5}">
      <dgm:prSet phldrT="[Text]" custT="1"/>
      <dgm:spPr/>
      <dgm:t>
        <a:bodyPr/>
        <a:lstStyle/>
        <a:p>
          <a:r>
            <a:rPr lang="en-GB" sz="1400" b="1" dirty="0">
              <a:solidFill>
                <a:schemeClr val="tx1"/>
              </a:solidFill>
              <a:latin typeface="Comic Sans MS" panose="030F0702030302020204" pitchFamily="66" charset="0"/>
            </a:rPr>
            <a:t>A range of senses</a:t>
          </a:r>
        </a:p>
        <a:p>
          <a:r>
            <a:rPr lang="en-GB" sz="1400" b="1" dirty="0">
              <a:solidFill>
                <a:srgbClr val="7030A0"/>
              </a:solidFill>
              <a:latin typeface="Comic Sans MS" panose="030F0702030302020204" pitchFamily="66" charset="0"/>
            </a:rPr>
            <a:t>Evoke an emotion e.g. dislike</a:t>
          </a:r>
        </a:p>
      </dgm:t>
    </dgm:pt>
    <dgm:pt modelId="{517BCE9C-C565-4385-9A48-71DF34466DA0}" type="parTrans" cxnId="{DF9E4269-D409-4F61-8911-9F626C9808D9}">
      <dgm:prSet/>
      <dgm:spPr/>
      <dgm:t>
        <a:bodyPr/>
        <a:lstStyle/>
        <a:p>
          <a:endParaRPr lang="en-GB"/>
        </a:p>
      </dgm:t>
    </dgm:pt>
    <dgm:pt modelId="{1260200A-24B0-4B78-9F88-9063D8074547}" type="sibTrans" cxnId="{DF9E4269-D409-4F61-8911-9F626C9808D9}">
      <dgm:prSet/>
      <dgm:spPr/>
      <dgm:t>
        <a:bodyPr/>
        <a:lstStyle/>
        <a:p>
          <a:endParaRPr lang="en-GB"/>
        </a:p>
      </dgm:t>
    </dgm:pt>
    <dgm:pt modelId="{7E7AB47F-7EE1-4613-9B98-FB1C4C16AF04}">
      <dgm:prSet phldrT="[Text]" custT="1"/>
      <dgm:spPr/>
      <dgm:t>
        <a:bodyPr/>
        <a:lstStyle/>
        <a:p>
          <a:r>
            <a:rPr lang="en-GB" sz="1400" b="1" dirty="0">
              <a:solidFill>
                <a:schemeClr val="tx1"/>
              </a:solidFill>
              <a:latin typeface="Comic Sans MS" panose="030F0702030302020204" pitchFamily="66" charset="0"/>
            </a:rPr>
            <a:t>Adjectives – expanded noun phrases</a:t>
          </a:r>
        </a:p>
        <a:p>
          <a:r>
            <a:rPr lang="en-GB" sz="1400" b="1" dirty="0">
              <a:solidFill>
                <a:srgbClr val="7030A0"/>
              </a:solidFill>
              <a:latin typeface="Comic Sans MS" panose="030F0702030302020204" pitchFamily="66" charset="0"/>
            </a:rPr>
            <a:t>Adverbs</a:t>
          </a:r>
        </a:p>
        <a:p>
          <a:endParaRPr lang="en-GB" sz="1200" dirty="0">
            <a:solidFill>
              <a:schemeClr val="tx1"/>
            </a:solidFill>
            <a:latin typeface="Comic Sans MS" panose="030F0702030302020204" pitchFamily="66" charset="0"/>
          </a:endParaRPr>
        </a:p>
      </dgm:t>
    </dgm:pt>
    <dgm:pt modelId="{DD838409-AFA4-4276-A8B4-AA99D5BDBE7B}" type="parTrans" cxnId="{A8438F21-1223-4AEE-8EDE-AB60B1541751}">
      <dgm:prSet/>
      <dgm:spPr/>
      <dgm:t>
        <a:bodyPr/>
        <a:lstStyle/>
        <a:p>
          <a:endParaRPr lang="en-GB"/>
        </a:p>
      </dgm:t>
    </dgm:pt>
    <dgm:pt modelId="{404C69A9-A556-4810-BBCA-7B4D0D54E78B}" type="sibTrans" cxnId="{A8438F21-1223-4AEE-8EDE-AB60B1541751}">
      <dgm:prSet/>
      <dgm:spPr/>
      <dgm:t>
        <a:bodyPr/>
        <a:lstStyle/>
        <a:p>
          <a:endParaRPr lang="en-GB"/>
        </a:p>
      </dgm:t>
    </dgm:pt>
    <dgm:pt modelId="{9EAC95EA-E2CD-4A09-A110-6FFEB9EC6961}">
      <dgm:prSet phldrT="[Text]"/>
      <dgm:spPr/>
      <dgm:t>
        <a:bodyPr/>
        <a:lstStyle/>
        <a:p>
          <a:r>
            <a:rPr lang="en-GB" b="1" dirty="0">
              <a:solidFill>
                <a:schemeClr val="tx1"/>
              </a:solidFill>
              <a:latin typeface="Comic Sans MS" panose="030F0702030302020204" pitchFamily="66" charset="0"/>
            </a:rPr>
            <a:t>Simile, alliteration and onomatopoeia</a:t>
          </a:r>
        </a:p>
        <a:p>
          <a:r>
            <a:rPr lang="en-GB" b="1" dirty="0">
              <a:solidFill>
                <a:schemeClr val="tx1"/>
              </a:solidFill>
            </a:rPr>
            <a:t> </a:t>
          </a:r>
          <a:r>
            <a:rPr lang="en-GB" b="1" dirty="0">
              <a:solidFill>
                <a:srgbClr val="7030A0"/>
              </a:solidFill>
              <a:latin typeface="Comic Sans MS" panose="030F0702030302020204" pitchFamily="66" charset="0"/>
            </a:rPr>
            <a:t>Metaphor</a:t>
          </a:r>
        </a:p>
        <a:p>
          <a:endParaRPr lang="en-GB" dirty="0">
            <a:solidFill>
              <a:srgbClr val="7030A0"/>
            </a:solidFill>
            <a:latin typeface="Comic Sans MS" panose="030F0702030302020204" pitchFamily="66" charset="0"/>
          </a:endParaRPr>
        </a:p>
      </dgm:t>
    </dgm:pt>
    <dgm:pt modelId="{49027F06-66E8-44B9-B6B0-57184817CF14}" type="parTrans" cxnId="{49E37486-19B3-4C4E-B663-4B9823071502}">
      <dgm:prSet/>
      <dgm:spPr/>
      <dgm:t>
        <a:bodyPr/>
        <a:lstStyle/>
        <a:p>
          <a:endParaRPr lang="en-GB"/>
        </a:p>
      </dgm:t>
    </dgm:pt>
    <dgm:pt modelId="{04966E97-BE82-4C5D-82D1-634C673740F5}" type="sibTrans" cxnId="{49E37486-19B3-4C4E-B663-4B9823071502}">
      <dgm:prSet/>
      <dgm:spPr/>
      <dgm:t>
        <a:bodyPr/>
        <a:lstStyle/>
        <a:p>
          <a:endParaRPr lang="en-GB"/>
        </a:p>
      </dgm:t>
    </dgm:pt>
    <dgm:pt modelId="{3910955D-52E4-4CD5-A9C3-FD1D12CC109A}" type="pres">
      <dgm:prSet presAssocID="{69ED1C53-0AE2-4994-9979-8330D2BFD743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61DB64F-D59B-4285-AE32-F2CE8DD038C4}" type="pres">
      <dgm:prSet presAssocID="{69ED1C53-0AE2-4994-9979-8330D2BFD743}" presName="matrix" presStyleCnt="0"/>
      <dgm:spPr/>
    </dgm:pt>
    <dgm:pt modelId="{AACC947C-E614-4E04-9DCB-B09EF5D355A2}" type="pres">
      <dgm:prSet presAssocID="{69ED1C53-0AE2-4994-9979-8330D2BFD743}" presName="tile1" presStyleLbl="node1" presStyleIdx="0" presStyleCnt="4" custLinFactNeighborX="0" custLinFactNeighborY="-6201"/>
      <dgm:spPr/>
    </dgm:pt>
    <dgm:pt modelId="{7079484A-7E91-4E80-8604-791734FEE7D1}" type="pres">
      <dgm:prSet presAssocID="{69ED1C53-0AE2-4994-9979-8330D2BFD743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EE65123-4247-4F44-B74C-C9D835F81CC4}" type="pres">
      <dgm:prSet presAssocID="{69ED1C53-0AE2-4994-9979-8330D2BFD743}" presName="tile2" presStyleLbl="node1" presStyleIdx="1" presStyleCnt="4"/>
      <dgm:spPr/>
    </dgm:pt>
    <dgm:pt modelId="{77936736-C0F9-4134-A046-13FF788219D1}" type="pres">
      <dgm:prSet presAssocID="{69ED1C53-0AE2-4994-9979-8330D2BFD743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1C82E2A0-A166-4F0D-A4B5-EE05C3F4DF1E}" type="pres">
      <dgm:prSet presAssocID="{69ED1C53-0AE2-4994-9979-8330D2BFD743}" presName="tile3" presStyleLbl="node1" presStyleIdx="2" presStyleCnt="4"/>
      <dgm:spPr/>
    </dgm:pt>
    <dgm:pt modelId="{9DF4C791-BD51-4E68-9DD3-5016B53BD5E5}" type="pres">
      <dgm:prSet presAssocID="{69ED1C53-0AE2-4994-9979-8330D2BFD743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FDAAA4C9-DDA3-433C-9DA2-E64CD126496D}" type="pres">
      <dgm:prSet presAssocID="{69ED1C53-0AE2-4994-9979-8330D2BFD743}" presName="tile4" presStyleLbl="node1" presStyleIdx="3" presStyleCnt="4"/>
      <dgm:spPr/>
    </dgm:pt>
    <dgm:pt modelId="{3F27468F-9CFF-4541-9598-9795EF01D7A2}" type="pres">
      <dgm:prSet presAssocID="{69ED1C53-0AE2-4994-9979-8330D2BFD743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964A0B2-2730-4680-8D6D-EABDA3DF5E4C}" type="pres">
      <dgm:prSet presAssocID="{69ED1C53-0AE2-4994-9979-8330D2BFD743}" presName="centerTile" presStyleLbl="fgShp" presStyleIdx="0" presStyleCnt="1" custScaleX="321017" custScaleY="111938" custLinFactNeighborX="2505" custLinFactNeighborY="-11067">
        <dgm:presLayoutVars>
          <dgm:chMax val="0"/>
          <dgm:chPref val="0"/>
        </dgm:presLayoutVars>
      </dgm:prSet>
      <dgm:spPr/>
    </dgm:pt>
  </dgm:ptLst>
  <dgm:cxnLst>
    <dgm:cxn modelId="{21E20305-A797-4831-A756-BC287F7E17B6}" type="presOf" srcId="{92E2C4AA-2E7C-47C0-AC87-803FDCCAA107}" destId="{7964A0B2-2730-4680-8D6D-EABDA3DF5E4C}" srcOrd="0" destOrd="0" presId="urn:microsoft.com/office/officeart/2005/8/layout/matrix1"/>
    <dgm:cxn modelId="{65AEF011-3020-4B8A-B72A-7182BC3EB920}" type="presOf" srcId="{69ED1C53-0AE2-4994-9979-8330D2BFD743}" destId="{3910955D-52E4-4CD5-A9C3-FD1D12CC109A}" srcOrd="0" destOrd="0" presId="urn:microsoft.com/office/officeart/2005/8/layout/matrix1"/>
    <dgm:cxn modelId="{A8438F21-1223-4AEE-8EDE-AB60B1541751}" srcId="{92E2C4AA-2E7C-47C0-AC87-803FDCCAA107}" destId="{7E7AB47F-7EE1-4613-9B98-FB1C4C16AF04}" srcOrd="2" destOrd="0" parTransId="{DD838409-AFA4-4276-A8B4-AA99D5BDBE7B}" sibTransId="{404C69A9-A556-4810-BBCA-7B4D0D54E78B}"/>
    <dgm:cxn modelId="{91049D37-D022-4017-8E89-484099A6390F}" type="presOf" srcId="{9EAC95EA-E2CD-4A09-A110-6FFEB9EC6961}" destId="{3F27468F-9CFF-4541-9598-9795EF01D7A2}" srcOrd="1" destOrd="0" presId="urn:microsoft.com/office/officeart/2005/8/layout/matrix1"/>
    <dgm:cxn modelId="{D952B15D-0A90-4AEC-A390-B32AD46989EE}" type="presOf" srcId="{7E7AB47F-7EE1-4613-9B98-FB1C4C16AF04}" destId="{9DF4C791-BD51-4E68-9DD3-5016B53BD5E5}" srcOrd="1" destOrd="0" presId="urn:microsoft.com/office/officeart/2005/8/layout/matrix1"/>
    <dgm:cxn modelId="{4720815E-4DFF-4C7E-8F89-4F2E1A2D0761}" srcId="{92E2C4AA-2E7C-47C0-AC87-803FDCCAA107}" destId="{6FA2FE18-56B2-4E25-91B5-1697A68491E1}" srcOrd="0" destOrd="0" parTransId="{D1354FEE-A051-4F37-9EB1-4C6B58F0617E}" sibTransId="{9796C374-C305-4481-90AD-0F45EE3BB7FA}"/>
    <dgm:cxn modelId="{DF9E4269-D409-4F61-8911-9F626C9808D9}" srcId="{92E2C4AA-2E7C-47C0-AC87-803FDCCAA107}" destId="{58D3A222-07CA-4E2D-87EF-014BA5EA86D5}" srcOrd="1" destOrd="0" parTransId="{517BCE9C-C565-4385-9A48-71DF34466DA0}" sibTransId="{1260200A-24B0-4B78-9F88-9063D8074547}"/>
    <dgm:cxn modelId="{896D8E51-3158-468B-89F0-2BA7A6412AA6}" type="presOf" srcId="{58D3A222-07CA-4E2D-87EF-014BA5EA86D5}" destId="{DEE65123-4247-4F44-B74C-C9D835F81CC4}" srcOrd="0" destOrd="0" presId="urn:microsoft.com/office/officeart/2005/8/layout/matrix1"/>
    <dgm:cxn modelId="{CE6A7F72-A4F6-4921-B3F2-BFE5E15DF7CB}" srcId="{69ED1C53-0AE2-4994-9979-8330D2BFD743}" destId="{92E2C4AA-2E7C-47C0-AC87-803FDCCAA107}" srcOrd="0" destOrd="0" parTransId="{52474E72-832E-41F7-AD52-02A19BC147D0}" sibTransId="{2B0B0132-E760-4352-894F-00DE68DC097D}"/>
    <dgm:cxn modelId="{49E37486-19B3-4C4E-B663-4B9823071502}" srcId="{92E2C4AA-2E7C-47C0-AC87-803FDCCAA107}" destId="{9EAC95EA-E2CD-4A09-A110-6FFEB9EC6961}" srcOrd="3" destOrd="0" parTransId="{49027F06-66E8-44B9-B6B0-57184817CF14}" sibTransId="{04966E97-BE82-4C5D-82D1-634C673740F5}"/>
    <dgm:cxn modelId="{DC8C6793-DD73-43F9-BBF0-EE7F251AE6B1}" type="presOf" srcId="{6FA2FE18-56B2-4E25-91B5-1697A68491E1}" destId="{7079484A-7E91-4E80-8604-791734FEE7D1}" srcOrd="1" destOrd="0" presId="urn:microsoft.com/office/officeart/2005/8/layout/matrix1"/>
    <dgm:cxn modelId="{893943A5-EE56-4330-83B9-BAED18D8A9AA}" type="presOf" srcId="{6FA2FE18-56B2-4E25-91B5-1697A68491E1}" destId="{AACC947C-E614-4E04-9DCB-B09EF5D355A2}" srcOrd="0" destOrd="0" presId="urn:microsoft.com/office/officeart/2005/8/layout/matrix1"/>
    <dgm:cxn modelId="{715C10BD-9BCB-46AF-A808-22EA95CEB93F}" type="presOf" srcId="{58D3A222-07CA-4E2D-87EF-014BA5EA86D5}" destId="{77936736-C0F9-4134-A046-13FF788219D1}" srcOrd="1" destOrd="0" presId="urn:microsoft.com/office/officeart/2005/8/layout/matrix1"/>
    <dgm:cxn modelId="{2EF156EA-DDC7-44EF-888A-B1FFF3D16E9D}" type="presOf" srcId="{7E7AB47F-7EE1-4613-9B98-FB1C4C16AF04}" destId="{1C82E2A0-A166-4F0D-A4B5-EE05C3F4DF1E}" srcOrd="0" destOrd="0" presId="urn:microsoft.com/office/officeart/2005/8/layout/matrix1"/>
    <dgm:cxn modelId="{C2F391FF-C530-4D2C-83B0-B4F68CCC5EC0}" type="presOf" srcId="{9EAC95EA-E2CD-4A09-A110-6FFEB9EC6961}" destId="{FDAAA4C9-DDA3-433C-9DA2-E64CD126496D}" srcOrd="0" destOrd="0" presId="urn:microsoft.com/office/officeart/2005/8/layout/matrix1"/>
    <dgm:cxn modelId="{010D7EA9-F4F6-4498-BA73-6A29A5636DEF}" type="presParOf" srcId="{3910955D-52E4-4CD5-A9C3-FD1D12CC109A}" destId="{761DB64F-D59B-4285-AE32-F2CE8DD038C4}" srcOrd="0" destOrd="0" presId="urn:microsoft.com/office/officeart/2005/8/layout/matrix1"/>
    <dgm:cxn modelId="{31657F24-F164-4E79-AC51-23C15EB1FB43}" type="presParOf" srcId="{761DB64F-D59B-4285-AE32-F2CE8DD038C4}" destId="{AACC947C-E614-4E04-9DCB-B09EF5D355A2}" srcOrd="0" destOrd="0" presId="urn:microsoft.com/office/officeart/2005/8/layout/matrix1"/>
    <dgm:cxn modelId="{C191F4A9-0E03-4944-B09D-110BFEEA78C8}" type="presParOf" srcId="{761DB64F-D59B-4285-AE32-F2CE8DD038C4}" destId="{7079484A-7E91-4E80-8604-791734FEE7D1}" srcOrd="1" destOrd="0" presId="urn:microsoft.com/office/officeart/2005/8/layout/matrix1"/>
    <dgm:cxn modelId="{90AB572B-8DE4-4F1F-99F4-C22A01DC7BE8}" type="presParOf" srcId="{761DB64F-D59B-4285-AE32-F2CE8DD038C4}" destId="{DEE65123-4247-4F44-B74C-C9D835F81CC4}" srcOrd="2" destOrd="0" presId="urn:microsoft.com/office/officeart/2005/8/layout/matrix1"/>
    <dgm:cxn modelId="{869AE531-DEE8-44C4-8D85-5757C0036D36}" type="presParOf" srcId="{761DB64F-D59B-4285-AE32-F2CE8DD038C4}" destId="{77936736-C0F9-4134-A046-13FF788219D1}" srcOrd="3" destOrd="0" presId="urn:microsoft.com/office/officeart/2005/8/layout/matrix1"/>
    <dgm:cxn modelId="{1F31A4E7-B7E9-41DB-967E-F8845EC33F53}" type="presParOf" srcId="{761DB64F-D59B-4285-AE32-F2CE8DD038C4}" destId="{1C82E2A0-A166-4F0D-A4B5-EE05C3F4DF1E}" srcOrd="4" destOrd="0" presId="urn:microsoft.com/office/officeart/2005/8/layout/matrix1"/>
    <dgm:cxn modelId="{B0AA9579-C4D9-48CD-9F3D-D12DEE1C22BC}" type="presParOf" srcId="{761DB64F-D59B-4285-AE32-F2CE8DD038C4}" destId="{9DF4C791-BD51-4E68-9DD3-5016B53BD5E5}" srcOrd="5" destOrd="0" presId="urn:microsoft.com/office/officeart/2005/8/layout/matrix1"/>
    <dgm:cxn modelId="{0FF5A71F-5E39-413F-A243-3A5DE3DB60C8}" type="presParOf" srcId="{761DB64F-D59B-4285-AE32-F2CE8DD038C4}" destId="{FDAAA4C9-DDA3-433C-9DA2-E64CD126496D}" srcOrd="6" destOrd="0" presId="urn:microsoft.com/office/officeart/2005/8/layout/matrix1"/>
    <dgm:cxn modelId="{E7675215-9F59-4300-91CE-F5A83C9DDA49}" type="presParOf" srcId="{761DB64F-D59B-4285-AE32-F2CE8DD038C4}" destId="{3F27468F-9CFF-4541-9598-9795EF01D7A2}" srcOrd="7" destOrd="0" presId="urn:microsoft.com/office/officeart/2005/8/layout/matrix1"/>
    <dgm:cxn modelId="{D86C81C1-EFE9-40D3-99A8-7FCA48AF4B39}" type="presParOf" srcId="{3910955D-52E4-4CD5-A9C3-FD1D12CC109A}" destId="{7964A0B2-2730-4680-8D6D-EABDA3DF5E4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CC947C-E614-4E04-9DCB-B09EF5D355A2}">
      <dsp:nvSpPr>
        <dsp:cNvPr id="0" name=""/>
        <dsp:cNvSpPr/>
      </dsp:nvSpPr>
      <dsp:spPr>
        <a:xfrm rot="16200000">
          <a:off x="28439" y="-28439"/>
          <a:ext cx="1671588" cy="1728466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Comic Sans MS" panose="030F0702030302020204" pitchFamily="66" charset="0"/>
            </a:rPr>
            <a:t>Describe a person, place or thing 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rgbClr val="7030A0"/>
              </a:solidFill>
              <a:latin typeface="Comic Sans MS" panose="030F0702030302020204" pitchFamily="66" charset="0"/>
            </a:rPr>
            <a:t>Create an image in the reader’s mind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5400000">
        <a:off x="0" y="0"/>
        <a:ext cx="1728466" cy="1253691"/>
      </dsp:txXfrm>
    </dsp:sp>
    <dsp:sp modelId="{DEE65123-4247-4F44-B74C-C9D835F81CC4}">
      <dsp:nvSpPr>
        <dsp:cNvPr id="0" name=""/>
        <dsp:cNvSpPr/>
      </dsp:nvSpPr>
      <dsp:spPr>
        <a:xfrm>
          <a:off x="1728466" y="0"/>
          <a:ext cx="1728466" cy="1671588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A range of senses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7030A0"/>
              </a:solidFill>
              <a:latin typeface="Comic Sans MS" panose="030F0702030302020204" pitchFamily="66" charset="0"/>
            </a:rPr>
            <a:t>Evoke an emotion e.g. dislike</a:t>
          </a:r>
        </a:p>
      </dsp:txBody>
      <dsp:txXfrm>
        <a:off x="1728466" y="0"/>
        <a:ext cx="1728466" cy="1253691"/>
      </dsp:txXfrm>
    </dsp:sp>
    <dsp:sp modelId="{1C82E2A0-A166-4F0D-A4B5-EE05C3F4DF1E}">
      <dsp:nvSpPr>
        <dsp:cNvPr id="0" name=""/>
        <dsp:cNvSpPr/>
      </dsp:nvSpPr>
      <dsp:spPr>
        <a:xfrm rot="10800000">
          <a:off x="0" y="1671588"/>
          <a:ext cx="1728466" cy="1671588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chemeClr val="tx1"/>
              </a:solidFill>
              <a:latin typeface="Comic Sans MS" panose="030F0702030302020204" pitchFamily="66" charset="0"/>
            </a:rPr>
            <a:t>Adjectives – expanded noun phrases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7030A0"/>
              </a:solidFill>
              <a:latin typeface="Comic Sans MS" panose="030F0702030302020204" pitchFamily="66" charset="0"/>
            </a:rPr>
            <a:t>Adverbs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200" kern="1200" dirty="0">
            <a:solidFill>
              <a:schemeClr val="tx1"/>
            </a:solidFill>
            <a:latin typeface="Comic Sans MS" panose="030F0702030302020204" pitchFamily="66" charset="0"/>
          </a:endParaRPr>
        </a:p>
      </dsp:txBody>
      <dsp:txXfrm rot="10800000">
        <a:off x="0" y="2089485"/>
        <a:ext cx="1728466" cy="1253691"/>
      </dsp:txXfrm>
    </dsp:sp>
    <dsp:sp modelId="{FDAAA4C9-DDA3-433C-9DA2-E64CD126496D}">
      <dsp:nvSpPr>
        <dsp:cNvPr id="0" name=""/>
        <dsp:cNvSpPr/>
      </dsp:nvSpPr>
      <dsp:spPr>
        <a:xfrm rot="5400000">
          <a:off x="1756905" y="1643148"/>
          <a:ext cx="1671588" cy="1728466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2456" tIns="92456" rIns="92456" bIns="92456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  <a:latin typeface="Comic Sans MS" panose="030F0702030302020204" pitchFamily="66" charset="0"/>
            </a:rPr>
            <a:t>Simile, alliteration and onomatopoeia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>
              <a:solidFill>
                <a:schemeClr val="tx1"/>
              </a:solidFill>
            </a:rPr>
            <a:t> </a:t>
          </a:r>
          <a:r>
            <a:rPr lang="en-GB" sz="1300" b="1" kern="1200" dirty="0">
              <a:solidFill>
                <a:srgbClr val="7030A0"/>
              </a:solidFill>
              <a:latin typeface="Comic Sans MS" panose="030F0702030302020204" pitchFamily="66" charset="0"/>
            </a:rPr>
            <a:t>Metaphor</a:t>
          </a:r>
        </a:p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300" kern="1200" dirty="0">
            <a:solidFill>
              <a:srgbClr val="7030A0"/>
            </a:solidFill>
            <a:latin typeface="Comic Sans MS" panose="030F0702030302020204" pitchFamily="66" charset="0"/>
          </a:endParaRPr>
        </a:p>
      </dsp:txBody>
      <dsp:txXfrm rot="-5400000">
        <a:off x="1728467" y="2089484"/>
        <a:ext cx="1728466" cy="1253691"/>
      </dsp:txXfrm>
    </dsp:sp>
    <dsp:sp modelId="{7964A0B2-2730-4680-8D6D-EABDA3DF5E4C}">
      <dsp:nvSpPr>
        <dsp:cNvPr id="0" name=""/>
        <dsp:cNvSpPr/>
      </dsp:nvSpPr>
      <dsp:spPr>
        <a:xfrm>
          <a:off x="89843" y="1111305"/>
          <a:ext cx="3329202" cy="935571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Comic Sans MS" panose="030F0702030302020204" pitchFamily="66" charset="0"/>
          </a:endParaRP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latin typeface="Comic Sans MS" panose="030F0702030302020204" pitchFamily="66" charset="0"/>
            </a:rPr>
            <a:t>Audience: Teenagers looking for adventure Purpose: To explore how a character interacts with their environment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b="1" kern="1200" dirty="0">
            <a:latin typeface="Comic Sans MS" panose="030F0702030302020204" pitchFamily="66" charset="0"/>
          </a:endParaRPr>
        </a:p>
      </dsp:txBody>
      <dsp:txXfrm>
        <a:off x="135514" y="1156976"/>
        <a:ext cx="3237860" cy="8442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1E941-132B-4F63-B50D-1C8282E5F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624BDE-0150-499C-80E2-EEDFA23EDD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ADE454-8AD8-44A9-8B7D-DBF411EFC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8A9C64-5665-4E5B-B1BD-237303841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647DD2-B87E-4511-B253-D8C8DD9AF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250386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A8AC5-2BD2-4DD8-A432-94859F613B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4CDA3F-2258-4ECB-82D0-62109537A9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4CB862-77DB-4231-A21D-E34196271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99CA31-2349-4947-A617-27C883FE9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821284-D1F2-4A21-AA05-D171F0B9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3306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F042E8-4A46-409F-81E5-57D520F4C0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708583-EF39-4A0B-BC23-A342CF1A81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155C94-9083-42FD-B87F-8F4C91EF59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5FF3D7-411B-4379-B5E6-942969B85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2B77E-E87E-4022-8334-A98E552EC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52996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B3668-5C40-4DAF-BE6D-20B0600D1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56538-03D9-48EC-BD56-BA3874BF8E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0BF186-B9CA-48D2-BB4A-B578E6FE3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C82319-6BC2-47C0-97EB-250D1A66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D59AD-0669-4DDA-9A26-7F7045EFD4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5875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CB0C97-3953-4395-A4A1-58561F8CC2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E8842A-5240-4797-8EF4-BA7953D16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8A5E-1690-4165-83E4-1E67F718D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BF6F18-43DF-4A10-B3C8-7134CD4D69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BFDD4E-F639-4262-9CAB-985235137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1703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0845C2-3C32-48B9-90D4-3642003F9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87D65AF-4020-4FA2-A15B-6AC95A0A3A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12F8173-5AE6-4071-90BA-4A1A7B29B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0EF57F-8A82-48C8-8BFB-61AEB577F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B4F60D-D5AC-4DB7-8549-88783123CF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1024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E61873-275D-44A3-BCB4-32AEDABAF1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1A8345-F533-409D-801A-2B98B3E25F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813A49-507B-4480-AA5E-2A0E93C2D9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5F5CF-1285-4A99-82F2-1362052D1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BB8C4-EF34-45D0-A3C3-7943CF35B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7A5461-A41B-4002-B9FF-A673EF0EB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5226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C6A1B-C6F3-4963-A5D2-4F22744AA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A1522C-32D4-4032-8F8F-DEE6B4B786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49BA9-3CFB-4EDE-B26E-5A1C8EDFDE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B66ED7-2006-4447-BC08-1A25229E6B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ACF22B-F0BB-4616-8B80-F18B154F89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46F984-B9D9-49E7-BD5A-4B9CC687B6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D590C39-8338-48D8-AB58-A36082B21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090809D-CA2E-4F7F-8353-280F93F34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34586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997C5-63FD-4BD1-8271-C62DA58D8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FC0FD07-7A06-4DB6-B871-9EABB6E7D1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190C58-A97D-42F6-B58D-66B381640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51BB72-C26E-48F9-AEA7-A7A327285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55341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A21F21-3444-41E5-95BB-B01F9F7A3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10E24C-911B-4F75-B07E-FDB152B54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09AE36-AC2A-4C86-9880-8188F2C0E8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8567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993255-E4D7-4C3C-81C1-8E3DCD7222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7D1E8-7CE9-4284-94C6-F7776BD27C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EAE4DB-D1A8-4DA4-B02A-2228C67055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F23FD1-3452-4120-968B-7FEB0049C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762C1F-A6AA-4192-BE09-DAE7FE1693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C559C-D603-46F9-A5EF-1AF4A28521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5968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F85922-BA3D-434B-82B1-729669E53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9BE39A-A58C-474A-B1E8-ED9F2839C9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CE24A7-07C2-4694-8EE1-B63938634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15DF2E-544E-4148-8EE9-C8E76CF25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52E4E-F8B1-4359-8063-734315385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94491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09C01-6EFD-472F-83AA-ED13EA0C7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2B7D6B-D901-475A-A079-A4ACB46050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C7B830-6497-48B3-B6C6-AA19927E8E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18885D-D8D0-414F-B72C-F7CB11FB9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45CE02-C99F-4459-812F-BC14F5820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130456-51B5-441A-ADAF-DBD198DCC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70669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2AB44-55D9-46EA-B582-102DFDD60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4D605A-26A4-4F5F-81E6-4EA432B09A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8E226B-C306-4095-86DF-F0B32E93B0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784D31-E3AA-45B1-B30D-1BF13D501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EB509B-3E37-4F34-A014-D686AEE5C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850390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32D50-CDA8-46ED-A6FE-50B90A801A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8850FA-1F28-4623-B762-7CB08DC5C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B8A4B5-7683-4947-98FD-6827121CD3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C5091B-C3AB-4443-BE98-057F5548A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D411CD-4139-4E8A-A0EE-CC97A7FD6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4027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A60BFE-C8E9-496B-B2D6-966AA22A6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F8FF9D-A05A-41C4-BA4D-C93733D778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BD4AB6-D4EF-48A3-9EB1-3A244CA81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551A38-BDFE-4EC4-BAFF-D08D3E8CA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3B476F-9FA9-4B59-AD49-603692733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0501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2B951-AD26-4008-86EF-6FC15F3A64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01CADD-7935-4BA0-8422-7CFC38C552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111D49-7885-4BDA-8C31-50A105D502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20A4E0-8AE6-4AEE-A631-D1487F908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F2ACF11-9447-49D0-A429-F75D78A817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7B7BA8-5059-4303-AA9B-6FFA6321E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5565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E3370-938F-4587-B618-CF0A9BB44A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B45183-81AC-4377-B20A-612AD7784D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BC302C-4F68-4368-8EBF-F470A1913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F562C44-F707-4A07-9680-29483B207A3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051454-696A-4182-B8BE-3C7C72DD1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8175E82-09EA-4648-BE8F-91F97EAEF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A34B40C-A4C9-4157-A667-953B7E75A1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8CBE3B-3FFB-4547-828A-139FBDBBE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940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7CF68-01FC-4FA5-BF37-C84FF7904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C19274D-6705-4AA1-80AC-DBBA580FE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D4EF23-B3BC-45EF-87D0-13EDB670D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956FCB-42E2-498B-9078-4B5CFCABDC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4503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D705DBA-FF81-495A-8D5D-0218DC4AFB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35122FE-C8AC-4F89-91C7-93655E630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084BB6-696D-41D9-A97B-109938C77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7913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4AA271-08DC-4E86-82CC-EFF1773E3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7C4C35-2B17-48C1-8661-F53B666881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1ACCB-623B-4789-BA55-D290B55594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05707-48CE-4F26-91ED-800409C470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C05363-68E2-4A34-9F3B-7ED0546AB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26E95-CCEC-434C-A643-6D3C10CC7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3748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B7043-B2F7-4DE5-97A6-6B9C3D4459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22B659-DE17-4596-B814-1EF0440CAC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B7D4C3-EF04-499F-A2D3-AB321D445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D8463D-D0D2-4729-97E8-C0FD8AD5E3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21624-3EF1-46B3-BD3B-E949D8181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07505E-FBCD-4AF7-B326-BB65FB52A0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952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DD2197-B475-4FF3-9FBE-399B515FA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3B65DE-DEB2-4606-8001-09A1FAC74D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ABF9EA-B31A-4A11-BF8F-72E283C45E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362E5-2F62-403F-8E97-458AAA520FCC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24DA4-1D87-4799-BC49-0C83B2DC6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497FD6-C6B1-48C6-8112-8E2703AF6D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0801AE-B4D6-43A6-A94D-0CBB11ACF99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5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245E7C3-73E6-4A29-AEEF-6E42C34183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895E8-010B-446B-B215-87CEE69E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F1BF3D-2133-4939-B62C-7058BB4432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C894C-9FCD-4A21-AAD7-B4A05F985DE1}" type="datetimeFigureOut">
              <a:rPr lang="en-GB" smtClean="0"/>
              <a:t>19/04/2023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E796DC-CFC0-41D6-BE8A-DC9D53865D9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593EC2-2467-4996-AE2D-2DE4170BD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F4EA73-8961-4537-99ED-E806C4DDF53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74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1.png"/><Relationship Id="rId7" Type="http://schemas.openxmlformats.org/officeDocument/2006/relationships/diagramQuickStyle" Target="../diagrams/quickStyle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9.jpeg"/><Relationship Id="rId9" Type="http://schemas.microsoft.com/office/2007/relationships/diagramDrawing" Target="../diagrams/drawing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185CA3-1F05-416D-A298-F28B5A5FDD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1183" y="1087824"/>
            <a:ext cx="3034747" cy="370913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0D6F172-20C4-49BF-A305-AFF35C82D0D3}"/>
              </a:ext>
            </a:extLst>
          </p:cNvPr>
          <p:cNvSpPr txBox="1"/>
          <p:nvPr/>
        </p:nvSpPr>
        <p:spPr>
          <a:xfrm>
            <a:off x="-371061" y="5237724"/>
            <a:ext cx="1265582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Mirrors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Reflecting </a:t>
            </a: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on the things greater than ourselves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2F92A2-84D2-411D-A173-004E3B474751}"/>
              </a:ext>
            </a:extLst>
          </p:cNvPr>
          <p:cNvSpPr txBox="1"/>
          <p:nvPr/>
        </p:nvSpPr>
        <p:spPr>
          <a:xfrm>
            <a:off x="596347" y="344222"/>
            <a:ext cx="116884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Threshold Concepts </a:t>
            </a:r>
            <a:r>
              <a:rPr kumimoji="0" lang="en-GB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Year 6 </a:t>
            </a:r>
            <a:r>
              <a:rPr kumimoji="0" lang="en-GB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Building Blocks for Learning</a:t>
            </a:r>
          </a:p>
        </p:txBody>
      </p:sp>
    </p:spTree>
    <p:extLst>
      <p:ext uri="{BB962C8B-B14F-4D97-AF65-F5344CB8AC3E}">
        <p14:creationId xmlns:p14="http://schemas.microsoft.com/office/powerpoint/2010/main" val="2316837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201188" y="170711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Stormbreaker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- Tension: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35617" y="154726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 - Tension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618367" y="755970"/>
            <a:ext cx="701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experiencing tension in stories help us prepare for difficult events?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745877" y="6390843"/>
            <a:ext cx="1122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Find further examples of tension, whilst reading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Stormbreaker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6696373"/>
              </p:ext>
            </p:extLst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Hooking the reader, subject, verb, object, passive verb form (voice)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AEEC75-3BAB-40C7-BD39-90CB63EFC3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3580311"/>
          <a:ext cx="4496556" cy="1345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6556">
                  <a:extLst>
                    <a:ext uri="{9D8B030D-6E8A-4147-A177-3AD203B41FA5}">
                      <a16:colId xmlns:a16="http://schemas.microsoft.com/office/drawing/2014/main" val="2650202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Tension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2428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Senses: Touch, Smell, Taste, Sight, Hearing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07570417"/>
                  </a:ext>
                </a:extLst>
              </a:tr>
              <a:tr h="98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Figurative language: Alliteration,  Onomatopoeia,  Repetition, Metaphor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92033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Short sentences for effect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3636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Vocabulary choice to show tension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476402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33A8BF-37B1-4205-B5B0-C127A912F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8668558"/>
              </p:ext>
            </p:extLst>
          </p:nvPr>
        </p:nvGraphicFramePr>
        <p:xfrm>
          <a:off x="261644" y="2255956"/>
          <a:ext cx="4458874" cy="10795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58874">
                  <a:extLst>
                    <a:ext uri="{9D8B030D-6E8A-4147-A177-3AD203B41FA5}">
                      <a16:colId xmlns:a16="http://schemas.microsoft.com/office/drawing/2014/main" val="1704621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278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49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041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Extract ideas and information from the text</a:t>
                      </a:r>
                      <a:endParaRPr lang="en-GB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64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359849"/>
                  </a:ext>
                </a:extLst>
              </a:tr>
            </a:tbl>
          </a:graphicData>
        </a:graphic>
      </p:graphicFrame>
      <p:pic>
        <p:nvPicPr>
          <p:cNvPr id="15" name="Content Placeholder 3">
            <a:extLst>
              <a:ext uri="{FF2B5EF4-FFF2-40B4-BE49-F238E27FC236}">
                <a16:creationId xmlns:a16="http://schemas.microsoft.com/office/drawing/2014/main" id="{9499CF81-0111-49A8-A29A-08766FCC93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85" y="1471529"/>
            <a:ext cx="1852433" cy="26280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77584BC-6174-43B6-8133-65697CC52F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41761" y="1855040"/>
            <a:ext cx="3790950" cy="3267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69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95319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Stormbreaker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– Persuasive Writing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304666" y="1780097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Persuasive Writing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660805" y="693140"/>
            <a:ext cx="119701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becoming aware of the motives of others give us peace of mind and inner freedom?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660805" y="6342345"/>
            <a:ext cx="1102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Whilst reading S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tormbreaker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can you spot examples of characters hiding their motives?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6296" y="1080287"/>
            <a:ext cx="808381" cy="988021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40E58AF-4AAA-4ACA-942C-FA1B19146D1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1692" y="4090536"/>
          <a:ext cx="4876800" cy="1333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97766377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Persuasion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0620724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Facts 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276624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Opinion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701621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Repetition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303891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Rhetorical questions</a:t>
                      </a:r>
                      <a:endParaRPr lang="en-GB" sz="140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7119029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Exaggeration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87781673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003ECA25-C5E6-4C2C-9F40-4E43737550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44615" y="2052591"/>
            <a:ext cx="4182367" cy="37855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3B3A07-0F30-4554-B6F9-D30D4C07E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1693" y="1502453"/>
            <a:ext cx="1849575" cy="2807284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BC14E8D-358B-498C-B40D-F76FF787D86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6744338"/>
              </p:ext>
            </p:extLst>
          </p:nvPr>
        </p:nvGraphicFramePr>
        <p:xfrm>
          <a:off x="351692" y="2330335"/>
          <a:ext cx="4876800" cy="134302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2961633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Reading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796652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857699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570392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57682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Make inferences supported by evidence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3995874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589323181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14FD2C9-B1C9-4416-B41D-159A0244D34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Semicolon, colon, bullet points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6610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Stormbreaker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Villains: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463739" y="1178311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Descriptive Writing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88C1EC-EC45-41A3-B096-5F942DF103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8885" y="3573244"/>
          <a:ext cx="4879944" cy="11215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9944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Description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Senses: Touch, Smell, Taste, Sight, Hearing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77700941"/>
                  </a:ext>
                </a:extLst>
              </a:tr>
              <a:tr h="98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Figurative language: Alliteration,  Onomatopoeia,  Repetition, Simile, Metaphor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27466160"/>
                  </a:ext>
                </a:extLst>
              </a:tr>
              <a:tr h="98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Expanded noun phrase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7252728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8229543"/>
              </p:ext>
            </p:extLst>
          </p:nvPr>
        </p:nvGraphicFramePr>
        <p:xfrm>
          <a:off x="187904" y="2095043"/>
          <a:ext cx="4860925" cy="12971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18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writers’ techniques and viewpoints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8905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172104" y="564093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characters in fiction help us to understand relationships?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CBA3A4-4366-42D4-9845-2D9662616F8B}"/>
              </a:ext>
            </a:extLst>
          </p:cNvPr>
          <p:cNvSpPr txBox="1"/>
          <p:nvPr/>
        </p:nvSpPr>
        <p:spPr>
          <a:xfrm>
            <a:off x="1064995" y="6166957"/>
            <a:ext cx="107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Whilst reading 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Stormbreaker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f</a:t>
            </a:r>
            <a:r>
              <a:rPr kumimoji="0" lang="en-GB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urther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explore the role of the antagonist.</a:t>
            </a: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022A704-2111-4DB1-AD1C-FB8115992ED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904" y="5148175"/>
          <a:ext cx="11118573" cy="67544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11857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304641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646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protagonist, antagonist, atmosphere, compare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1026" name="Picture 2" descr="Alex Rider: Operation Stormbreaker - Why Did the Film Fail to Launch a  Movie Franchise? | Den of Geek">
            <a:extLst>
              <a:ext uri="{FF2B5EF4-FFF2-40B4-BE49-F238E27FC236}">
                <a16:creationId xmlns:a16="http://schemas.microsoft.com/office/drawing/2014/main" id="{0D80F2B3-0C94-469E-908B-FCA52C17D4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902" y="1034538"/>
            <a:ext cx="2618367" cy="1472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Diagram 15">
            <a:extLst>
              <a:ext uri="{FF2B5EF4-FFF2-40B4-BE49-F238E27FC236}">
                <a16:creationId xmlns:a16="http://schemas.microsoft.com/office/drawing/2014/main" id="{47414E72-0578-4848-8DD6-80BC70AE2354}"/>
              </a:ext>
            </a:extLst>
          </p:cNvPr>
          <p:cNvGraphicFramePr/>
          <p:nvPr>
            <p:extLst/>
          </p:nvPr>
        </p:nvGraphicFramePr>
        <p:xfrm>
          <a:off x="8074262" y="1629614"/>
          <a:ext cx="3456933" cy="33431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74392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1227C90-0D8C-4A4B-94B3-223A66C4B34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2009484"/>
              </p:ext>
            </p:extLst>
          </p:nvPr>
        </p:nvGraphicFramePr>
        <p:xfrm>
          <a:off x="5739941" y="16447"/>
          <a:ext cx="5926864" cy="64898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26864">
                  <a:extLst>
                    <a:ext uri="{9D8B030D-6E8A-4147-A177-3AD203B41FA5}">
                      <a16:colId xmlns:a16="http://schemas.microsoft.com/office/drawing/2014/main" val="3030910431"/>
                    </a:ext>
                  </a:extLst>
                </a:gridCol>
              </a:tblGrid>
              <a:tr h="4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</a:rPr>
                        <a:t>Progression – steps build on prior learning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Grammar                  Grammar/Punctuation         Punctuation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6895246"/>
                  </a:ext>
                </a:extLst>
              </a:tr>
              <a:tr h="5637192"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SOS Sentences                                                        Capital letters, full stop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Apostrophes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Determiners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Pronouns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Adjectives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  Inverted Commas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Reported Speech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  Relative Clauses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Prepositions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Expanded noun phrases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Simple Sentences/Main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Active Verb Form (Subject, Verb, Object)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Coordinating Conjunctions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Subordinating Conjunctions/ Subordinating Clause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Adverbs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Modal Verbs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                                            Fronted Adverbials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Parenthesis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Progressive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Semicolons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Colons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Hyphens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Passive verb form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Tense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                                                                               Dashes</a:t>
                      </a:r>
                    </a:p>
                    <a:p>
                      <a:pPr marL="342900" lvl="0" indent="-34290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n-GB" sz="1200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</a:rPr>
                        <a:t>Perfect Progressive Tense</a:t>
                      </a:r>
                      <a:endParaRPr lang="en-GB" sz="1200" dirty="0">
                        <a:solidFill>
                          <a:srgbClr val="0070C0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138556449"/>
                  </a:ext>
                </a:extLst>
              </a:tr>
              <a:tr h="179471">
                <a:tc>
                  <a:txBody>
                    <a:bodyPr/>
                    <a:lstStyle/>
                    <a:p>
                      <a:pPr marL="2286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  <a:latin typeface="Comic Sans MS" panose="030F0702030302020204" pitchFamily="66" charset="0"/>
                        </a:rPr>
                        <a:t>Other: Subjunctive, Sentence Patterns, Question tags</a:t>
                      </a:r>
                      <a:endParaRPr lang="en-GB" sz="12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238" marR="50238" marT="0" marB="0"/>
                </a:tc>
                <a:extLst>
                  <a:ext uri="{0D108BD9-81ED-4DB2-BD59-A6C34878D82A}">
                    <a16:rowId xmlns:a16="http://schemas.microsoft.com/office/drawing/2014/main" val="43239048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81E4C23-21CD-44EF-BA5D-04FBED2BB6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8531599"/>
              </p:ext>
            </p:extLst>
          </p:nvPr>
        </p:nvGraphicFramePr>
        <p:xfrm>
          <a:off x="145774" y="1501361"/>
          <a:ext cx="5433391" cy="454088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433391">
                  <a:extLst>
                    <a:ext uri="{9D8B030D-6E8A-4147-A177-3AD203B41FA5}">
                      <a16:colId xmlns:a16="http://schemas.microsoft.com/office/drawing/2014/main" val="2602613507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</a:rPr>
                        <a:t>Teaching GPS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Include daily practise: top tips, whiteboard retrieval practice, SMHW quizzes, learning bookmark and SATS-style tests.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Steps to Success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Step 1: Identify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2: Describe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3: Produce 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4: Reason and Justify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Step 5: Create – use in your writing. Lists of sentences - each sentence using the threshold concept.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5 </a:t>
                      </a:r>
                      <a:r>
                        <a:rPr lang="en-GB" sz="1400" b="1" dirty="0">
                          <a:solidFill>
                            <a:srgbClr val="0070C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Year 6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57944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Embed learning into reading/writing units for introduction and retrieval practice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solidFill>
                          <a:srgbClr val="FF0000"/>
                        </a:solidFill>
                        <a:effectLst/>
                        <a:latin typeface="Comic Sans MS" panose="030F0702030302020204" pitchFamily="66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solidFill>
                            <a:srgbClr val="FF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KS3: Repeat teaching to embed learning within schemes of learning as appropriate to text type and needs of students.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19846448"/>
                  </a:ext>
                </a:extLst>
              </a:tr>
            </a:tbl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285960DD-085B-4AF2-B6AD-B5CD6FDB9A1E}"/>
              </a:ext>
            </a:extLst>
          </p:cNvPr>
          <p:cNvSpPr/>
          <p:nvPr/>
        </p:nvSpPr>
        <p:spPr>
          <a:xfrm>
            <a:off x="1151831" y="458930"/>
            <a:ext cx="392607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Grammar Punctuation &amp; Spelling: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6EED401-D02E-4DF6-A84B-60A7B983037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1" y="418439"/>
            <a:ext cx="872490" cy="58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98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97908-DB79-4054-B943-C2392986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58" y="174271"/>
            <a:ext cx="806610" cy="5456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52E500-B2B8-4601-8993-DAE5FE6EBA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493507" y="735164"/>
          <a:ext cx="6446701" cy="5373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5743">
                  <a:extLst>
                    <a:ext uri="{9D8B030D-6E8A-4147-A177-3AD203B41FA5}">
                      <a16:colId xmlns:a16="http://schemas.microsoft.com/office/drawing/2014/main" val="1504351782"/>
                    </a:ext>
                  </a:extLst>
                </a:gridCol>
                <a:gridCol w="6090958">
                  <a:extLst>
                    <a:ext uri="{9D8B030D-6E8A-4147-A177-3AD203B41FA5}">
                      <a16:colId xmlns:a16="http://schemas.microsoft.com/office/drawing/2014/main" val="2341226818"/>
                    </a:ext>
                  </a:extLst>
                </a:gridCol>
              </a:tblGrid>
              <a:tr h="2027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Targets</a:t>
                      </a:r>
                    </a:p>
                  </a:txBody>
                  <a:tcPr marL="52518" marR="52518" marT="0" marB="0"/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/>
                </a:tc>
                <a:extLst>
                  <a:ext uri="{0D108BD9-81ED-4DB2-BD59-A6C34878D82A}">
                    <a16:rowId xmlns:a16="http://schemas.microsoft.com/office/drawing/2014/main" val="2611363390"/>
                  </a:ext>
                </a:extLst>
              </a:tr>
              <a:tr h="819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Write legibly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Capital letters: I, proper nouns &amp; sentences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Full stops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Question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Join clauses using ‘and’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93137"/>
                  </a:ext>
                </a:extLst>
              </a:tr>
              <a:tr h="491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Most sentences make sense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Exclamation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Subordinating and coordinating conjunctions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32188"/>
                  </a:ext>
                </a:extLst>
              </a:tr>
              <a:tr h="491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contracted words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(for lists)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Paragraphs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25984"/>
                  </a:ext>
                </a:extLst>
              </a:tr>
              <a:tr h="655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Inverted commas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Correct use of tense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structure e.g. headings &amp; subheadings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describe settings and characters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00102"/>
                  </a:ext>
                </a:extLst>
              </a:tr>
              <a:tr h="881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(fronted adverbials)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possession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cohesive devices: conjunctions, adverbials, pronouns &amp; synonyms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Select vocabulary: e.g. ‘Show don’t Tell’ in narratives; technical words in non-narrative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Begin to match level of formality to audience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9051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Legible, cursive handwriting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Semicolons, colons, hyphens, dashes, commas for clarity (relative clauses, parenthesis)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Dialogue, Action, Description DAD (correctly punctuated)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sentence structures to match audience and purpose (incl. passive)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create atmosphere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2399"/>
                  </a:ext>
                </a:extLst>
              </a:tr>
              <a:tr h="77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 Greater Depth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The ‘voice’ of an author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Precise use of punctuation to enhance meaning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Control the level of formality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effectively organise information and ideas 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Create an effect (e.g. tension) 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83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F9D17E-88BE-4E3C-AD28-D6DDB8FDE0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38516" y="1377730"/>
          <a:ext cx="4569589" cy="381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9589">
                  <a:extLst>
                    <a:ext uri="{9D8B030D-6E8A-4147-A177-3AD203B41FA5}">
                      <a16:colId xmlns:a16="http://schemas.microsoft.com/office/drawing/2014/main" val="320393976"/>
                    </a:ext>
                  </a:extLst>
                </a:gridCol>
              </a:tblGrid>
              <a:tr h="244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English Threshold Concepts</a:t>
                      </a:r>
                    </a:p>
                  </a:txBody>
                  <a:tcPr marL="44832" marR="44832" marT="22416" marB="22416"/>
                </a:tc>
                <a:extLst>
                  <a:ext uri="{0D108BD9-81ED-4DB2-BD59-A6C34878D82A}">
                    <a16:rowId xmlns:a16="http://schemas.microsoft.com/office/drawing/2014/main" val="1061977128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Speaking</a:t>
                      </a: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58214"/>
                  </a:ext>
                </a:extLst>
              </a:tr>
              <a:tr h="37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Speak clearly and confidently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Communicate effectively with vocal and body language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1615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36498"/>
                  </a:ext>
                </a:extLst>
              </a:tr>
              <a:tr h="1209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for pleasure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2961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98306"/>
                  </a:ext>
                </a:extLst>
              </a:tr>
              <a:tr h="1229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neat, cursive script to present with pride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punctuation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sentence and text structures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Spell correctly to communicate clearly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ambitious vocabulary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subject vocabulary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1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62AE65-C193-4548-B060-FD595639B7CE}"/>
              </a:ext>
            </a:extLst>
          </p:cNvPr>
          <p:cNvSpPr txBox="1"/>
          <p:nvPr/>
        </p:nvSpPr>
        <p:spPr>
          <a:xfrm>
            <a:off x="1566896" y="174271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 KS2</a:t>
            </a:r>
          </a:p>
        </p:txBody>
      </p:sp>
    </p:spTree>
    <p:extLst>
      <p:ext uri="{BB962C8B-B14F-4D97-AF65-F5344CB8AC3E}">
        <p14:creationId xmlns:p14="http://schemas.microsoft.com/office/powerpoint/2010/main" val="17463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Magic Box: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35617" y="154726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Poetry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618367" y="755970"/>
            <a:ext cx="701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poetry help us to create a connection with others and give us a sense of belonging?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695781" y="6412859"/>
            <a:ext cx="11225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Whilst reading, can you find a connection with the characters you find out about?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summary, imagery, expanded noun phrase, noun, determiner, adjective, preposition, phrase, main idea, annotate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0AEEC75-3BAB-40C7-BD39-90CB63EFC36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3580311"/>
          <a:ext cx="4496556" cy="1345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6556">
                  <a:extLst>
                    <a:ext uri="{9D8B030D-6E8A-4147-A177-3AD203B41FA5}">
                      <a16:colId xmlns:a16="http://schemas.microsoft.com/office/drawing/2014/main" val="26502020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Poetry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242895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Senses: Touch, Smell, Taste, Sight, Hearing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07570417"/>
                  </a:ext>
                </a:extLst>
              </a:tr>
              <a:tr h="98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Figurative language: Alliteration,  Onomatopoeia,  Repetition, Metaphor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5920337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Structure: Verse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363624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Punctuation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47640282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633A8BF-37B1-4205-B5B0-C127A912F9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101592"/>
              </p:ext>
            </p:extLst>
          </p:nvPr>
        </p:nvGraphicFramePr>
        <p:xfrm>
          <a:off x="261644" y="2255956"/>
          <a:ext cx="4458874" cy="10795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58874">
                  <a:extLst>
                    <a:ext uri="{9D8B030D-6E8A-4147-A177-3AD203B41FA5}">
                      <a16:colId xmlns:a16="http://schemas.microsoft.com/office/drawing/2014/main" val="170462116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2112782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2492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9104169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effectLst/>
                          <a:latin typeface="Comic Sans MS" panose="030F0702030302020204" pitchFamily="66" charset="0"/>
                        </a:rPr>
                        <a:t>Extract ideas and information from the text</a:t>
                      </a:r>
                      <a:endParaRPr lang="en-GB" sz="140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496414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85359849"/>
                  </a:ext>
                </a:extLst>
              </a:tr>
            </a:tbl>
          </a:graphicData>
        </a:graphic>
      </p:graphicFrame>
      <p:pic>
        <p:nvPicPr>
          <p:cNvPr id="17" name="Picture 16">
            <a:extLst>
              <a:ext uri="{FF2B5EF4-FFF2-40B4-BE49-F238E27FC236}">
                <a16:creationId xmlns:a16="http://schemas.microsoft.com/office/drawing/2014/main" id="{1BF1CE8A-3D05-4719-BF6D-73BCCCFEAB8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886" y="1566331"/>
            <a:ext cx="2821706" cy="188113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65FCFF-A343-49DE-9857-2D8A9D7B394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867" t="3221" r="5218" b="4733"/>
          <a:stretch/>
        </p:blipFill>
        <p:spPr>
          <a:xfrm>
            <a:off x="7781584" y="1980046"/>
            <a:ext cx="3981009" cy="3200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05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Greek Myths: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35617" y="154726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Non-chronological report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5257898"/>
              </p:ext>
            </p:extLst>
          </p:nvPr>
        </p:nvGraphicFramePr>
        <p:xfrm>
          <a:off x="223961" y="2107450"/>
          <a:ext cx="4496556" cy="8653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6556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887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Extract ideas and information from a text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618367" y="755970"/>
            <a:ext cx="70188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Greek myths help us understand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the experience of living, flourishing and finding hope?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1549096" y="6459025"/>
            <a:ext cx="107754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Greek Myths. 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Explore the messages they give.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context, synonym, sequence, main idea, summary, phrase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F313305D-0EF1-44F9-8BEA-A9EA6ACC8F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60147" y="1466271"/>
            <a:ext cx="2471706" cy="2677682"/>
          </a:xfrm>
          <a:prstGeom prst="rect">
            <a:avLst/>
          </a:prstGeom>
        </p:spPr>
      </p:pic>
      <p:graphicFrame>
        <p:nvGraphicFramePr>
          <p:cNvPr id="18" name="Table 17">
            <a:extLst>
              <a:ext uri="{FF2B5EF4-FFF2-40B4-BE49-F238E27FC236}">
                <a16:creationId xmlns:a16="http://schemas.microsoft.com/office/drawing/2014/main" id="{07F1544B-A69A-4BF8-9A67-25BAFB221EE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5798" y="3166667"/>
          <a:ext cx="4534719" cy="231318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534719">
                  <a:extLst>
                    <a:ext uri="{9D8B030D-6E8A-4147-A177-3AD203B41FA5}">
                      <a16:colId xmlns:a16="http://schemas.microsoft.com/office/drawing/2014/main" val="2434154821"/>
                    </a:ext>
                  </a:extLst>
                </a:gridCol>
              </a:tblGrid>
              <a:tr h="2705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Can I identify writers’ techniques? </a:t>
                      </a: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Non-chronological report</a:t>
                      </a:r>
                      <a:endParaRPr lang="en-GB" sz="1400" b="1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996289049"/>
                  </a:ext>
                </a:extLst>
              </a:tr>
              <a:tr h="239691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Headings and sub-headings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84470137"/>
                  </a:ext>
                </a:extLst>
              </a:tr>
              <a:tr h="2705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Introduction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71683047"/>
                  </a:ext>
                </a:extLst>
              </a:tr>
              <a:tr h="2705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Sections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373777900"/>
                  </a:ext>
                </a:extLst>
              </a:tr>
              <a:tr h="2705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Introductory sentences for each paragraph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41499872"/>
                  </a:ext>
                </a:extLst>
              </a:tr>
              <a:tr h="2705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Tables, pictures, diagrams, maps etc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837299831"/>
                  </a:ext>
                </a:extLst>
              </a:tr>
              <a:tr h="2705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Technical vocabulary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606829780"/>
                  </a:ext>
                </a:extLst>
              </a:tr>
              <a:tr h="270578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</a:rPr>
                        <a:t>Formal or informal?</a:t>
                      </a:r>
                      <a:endParaRPr lang="en-GB" sz="1400" dirty="0">
                        <a:solidFill>
                          <a:schemeClr val="tx1"/>
                        </a:solidFill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676427193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21C44EF-5548-4A5C-8E66-C17BA280A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1483" y="1816872"/>
            <a:ext cx="4058216" cy="3553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643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917" y="89860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2026835" y="205088"/>
            <a:ext cx="88089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Percy Jackson and the Lightning Thief: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106766" y="1449703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Narrative-Suspense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964000" y="797573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stories help us find meaning and purpose in the things we value?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7B0E8AA-14D8-4DA5-9A3E-8BFE7BDFB94A}"/>
              </a:ext>
            </a:extLst>
          </p:cNvPr>
          <p:cNvSpPr txBox="1"/>
          <p:nvPr/>
        </p:nvSpPr>
        <p:spPr>
          <a:xfrm>
            <a:off x="682681" y="6267980"/>
            <a:ext cx="109733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Read Percy Jackson and the Lightning Thief.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What does Percy learn about himself from his adventures?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3F6065F-F7FA-4F16-97C7-604B76B45EF9}"/>
              </a:ext>
            </a:extLst>
          </p:cNvPr>
          <p:cNvGraphicFramePr>
            <a:graphicFrameLocks noGrp="1"/>
          </p:cNvGraphicFramePr>
          <p:nvPr/>
        </p:nvGraphicFramePr>
        <p:xfrm>
          <a:off x="156789" y="3558334"/>
          <a:ext cx="4977919" cy="1569215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977919">
                  <a:extLst>
                    <a:ext uri="{9D8B030D-6E8A-4147-A177-3AD203B41FA5}">
                      <a16:colId xmlns:a16="http://schemas.microsoft.com/office/drawing/2014/main" val="202234231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Can I identify writers’ techniques? Suspense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415655299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Senses: see, hear, touch, smell, taste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98682844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Short sentences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87150463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Ellipses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872628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Words which show fear, uncertainty, shadows, something hidden, death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0585500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Simile, metaphor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439425245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A448DEE-F4CA-433F-B0C5-609E4B3162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0492061"/>
              </p:ext>
            </p:extLst>
          </p:nvPr>
        </p:nvGraphicFramePr>
        <p:xfrm>
          <a:off x="182147" y="2428391"/>
          <a:ext cx="4978400" cy="895860"/>
        </p:xfrm>
        <a:graphic>
          <a:graphicData uri="http://schemas.openxmlformats.org/drawingml/2006/table">
            <a:tbl>
              <a:tblPr firstRow="1" firstCol="1" bandRow="1"/>
              <a:tblGrid>
                <a:gridCol w="4978400">
                  <a:extLst>
                    <a:ext uri="{9D8B030D-6E8A-4147-A177-3AD203B41FA5}">
                      <a16:colId xmlns:a16="http://schemas.microsoft.com/office/drawing/2014/main" val="168004992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r>
                        <a:rPr lang="en-GB" sz="1400" b="1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Reading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5109668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14517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Identify the meaning of words in context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548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6968658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F3942879-E99E-4608-B51E-72BADC59805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9338" y="5560522"/>
          <a:ext cx="1097332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suggest, impression, according to the text, evidence, feeling, atmosphere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16" name="Picture 15">
            <a:extLst>
              <a:ext uri="{FF2B5EF4-FFF2-40B4-BE49-F238E27FC236}">
                <a16:creationId xmlns:a16="http://schemas.microsoft.com/office/drawing/2014/main" id="{945F1153-57F5-4339-A225-A637C1477EC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157" r="2917"/>
          <a:stretch/>
        </p:blipFill>
        <p:spPr>
          <a:xfrm>
            <a:off x="5194590" y="1235941"/>
            <a:ext cx="2294653" cy="225550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4BFBB78-F23C-4A18-B4B4-256C0A3047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82762" y="1911130"/>
            <a:ext cx="3799899" cy="3294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5077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Christmas Carol: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061038" y="1234087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 Text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2618367" y="755970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self reflection bring positive change?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3916" y="5600429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impression, suggest, feeling, positive, negative, atmosphere, evidence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035B2E7-87C5-4587-96C8-2C4A10D94AD5}"/>
              </a:ext>
            </a:extLst>
          </p:cNvPr>
          <p:cNvGraphicFramePr>
            <a:graphicFrameLocks noGrp="1"/>
          </p:cNvGraphicFramePr>
          <p:nvPr/>
        </p:nvGraphicFramePr>
        <p:xfrm>
          <a:off x="100698" y="4214451"/>
          <a:ext cx="4495800" cy="133312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14791252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– Self reflection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46574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Create atmosphere using the senses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3873759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Long sentences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961550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Ellipses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5232276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Vocabulary of emotion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413659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Simile, alliteration, onomatopoeia, metaphor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01779488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05FE7220-78BD-4868-A1D7-9157B8BCE796}"/>
              </a:ext>
            </a:extLst>
          </p:cNvPr>
          <p:cNvGraphicFramePr>
            <a:graphicFrameLocks noGrp="1"/>
          </p:cNvGraphicFramePr>
          <p:nvPr/>
        </p:nvGraphicFramePr>
        <p:xfrm>
          <a:off x="100698" y="2966465"/>
          <a:ext cx="4495800" cy="111919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80652754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59112415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with fluency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51005680"/>
                  </a:ext>
                </a:extLst>
              </a:tr>
              <a:tr h="8890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79856291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7554454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330032011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534B0809-A3B2-4FD7-9A26-8518C664F11E}"/>
              </a:ext>
            </a:extLst>
          </p:cNvPr>
          <p:cNvSpPr txBox="1"/>
          <p:nvPr/>
        </p:nvSpPr>
        <p:spPr>
          <a:xfrm>
            <a:off x="483041" y="6327616"/>
            <a:ext cx="11225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A Christmas Carol. </a:t>
            </a:r>
            <a:r>
              <a:rPr kumimoji="0" lang="en-GB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Explore how </a:t>
            </a: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Scrooge changes from the start to the end of the story.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7FD2DE3-EBB5-4D14-A4AB-F0A782905F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119" y="1544905"/>
            <a:ext cx="4572749" cy="39623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72E5BDD1-7CAF-4A1F-8077-6736E721A7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4015" y="1387975"/>
            <a:ext cx="2923586" cy="1678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1771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Magnificent Machines: 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7997869" y="1792971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Explanation Text</a:t>
            </a:r>
          </a:p>
        </p:txBody>
      </p:sp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7904" y="2666352"/>
          <a:ext cx="4860925" cy="10812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with fluency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887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Identify writers’ techniques and viewpoints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82443880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808921" y="783969"/>
            <a:ext cx="11118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human inventions create a sense of awe and wonder?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630" y="814411"/>
            <a:ext cx="808381" cy="988021"/>
          </a:xfrm>
          <a:prstGeom prst="rect">
            <a:avLst/>
          </a:prstGeom>
        </p:spPr>
      </p:pic>
      <p:pic>
        <p:nvPicPr>
          <p:cNvPr id="15" name="Picture 6" descr="Description: 20130517-084355.jpg">
            <a:extLst>
              <a:ext uri="{FF2B5EF4-FFF2-40B4-BE49-F238E27FC236}">
                <a16:creationId xmlns:a16="http://schemas.microsoft.com/office/drawing/2014/main" id="{882B22C4-5266-45DD-986B-ED065A0902F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33" t="11209" r="1949"/>
          <a:stretch/>
        </p:blipFill>
        <p:spPr bwMode="auto">
          <a:xfrm>
            <a:off x="5143619" y="1212798"/>
            <a:ext cx="2224589" cy="20549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D1380BC-8170-4519-8A41-4308C59A831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2029" y="3992920"/>
          <a:ext cx="4876800" cy="129216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6800">
                  <a:extLst>
                    <a:ext uri="{9D8B030D-6E8A-4147-A177-3AD203B41FA5}">
                      <a16:colId xmlns:a16="http://schemas.microsoft.com/office/drawing/2014/main" val="314808701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– Explanation Texts</a:t>
                      </a:r>
                      <a:endParaRPr lang="en-GB" sz="11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135551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Clear title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54226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Cohesive Devices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14890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Relative clauses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169936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Rhetorical questions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80866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Diagrams 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4686193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46C8A672-1DEF-4186-A044-DFE9CDC0345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3961" y="5645202"/>
          <a:ext cx="11225917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225917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Formal: no contracted words, persuasive language exaggeration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D5728C67-5067-425C-8D6F-E260745D863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157"/>
          <a:stretch/>
        </p:blipFill>
        <p:spPr>
          <a:xfrm>
            <a:off x="7343557" y="2040660"/>
            <a:ext cx="4201111" cy="354256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C99D9B2-B6AF-4431-8EBA-BAB326A6BEAD}"/>
              </a:ext>
            </a:extLst>
          </p:cNvPr>
          <p:cNvSpPr txBox="1"/>
          <p:nvPr/>
        </p:nvSpPr>
        <p:spPr>
          <a:xfrm>
            <a:off x="975630" y="6368879"/>
            <a:ext cx="11027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: Read a book which has a magnificent machine. What makes it magnificent?</a:t>
            </a:r>
          </a:p>
        </p:txBody>
      </p:sp>
    </p:spTree>
    <p:extLst>
      <p:ext uri="{BB962C8B-B14F-4D97-AF65-F5344CB8AC3E}">
        <p14:creationId xmlns:p14="http://schemas.microsoft.com/office/powerpoint/2010/main" val="38288956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C7B6138-9EF6-418F-B9FF-8A9894CDED31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5877" y="75809"/>
            <a:ext cx="872490" cy="5899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60F7FC-8C44-4D80-8900-191975A5403C}"/>
              </a:ext>
            </a:extLst>
          </p:cNvPr>
          <p:cNvSpPr txBox="1"/>
          <p:nvPr/>
        </p:nvSpPr>
        <p:spPr>
          <a:xfrm>
            <a:off x="1784011" y="191830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Narrative Poetry: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English Threshold Concepts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131B8AD-236F-4776-88A9-E9131E7A0266}"/>
              </a:ext>
            </a:extLst>
          </p:cNvPr>
          <p:cNvSpPr txBox="1"/>
          <p:nvPr/>
        </p:nvSpPr>
        <p:spPr>
          <a:xfrm>
            <a:off x="8616817" y="1407291"/>
            <a:ext cx="27299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Descriptive Writing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5788C1EC-EC45-41A3-B096-5F942DF103B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04600" y="3668987"/>
          <a:ext cx="4879944" cy="13453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79944">
                  <a:extLst>
                    <a:ext uri="{9D8B030D-6E8A-4147-A177-3AD203B41FA5}">
                      <a16:colId xmlns:a16="http://schemas.microsoft.com/office/drawing/2014/main" val="203786687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Identify writers’ techniques - Poetry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692877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Senses: Touch, Smell, Taste, Sight, Hearing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2477700941"/>
                  </a:ext>
                </a:extLst>
              </a:tr>
              <a:tr h="9818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Figurative language: Alliteration,  Onomatopoeia,  Repetition, Simile, Metaphor 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2746616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Structure: Verse, Rhyme, alternate, couplets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9910494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en-GB" sz="1400" b="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Punctuation</a:t>
                      </a:r>
                    </a:p>
                  </a:txBody>
                  <a:tcPr marL="68580" marR="68580" marT="9525" marB="0"/>
                </a:tc>
                <a:extLst>
                  <a:ext uri="{0D108BD9-81ED-4DB2-BD59-A6C34878D82A}">
                    <a16:rowId xmlns:a16="http://schemas.microsoft.com/office/drawing/2014/main" val="17743430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56020C3D-2401-43BD-9392-C91AA3105A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0527168"/>
              </p:ext>
            </p:extLst>
          </p:nvPr>
        </p:nvGraphicFramePr>
        <p:xfrm>
          <a:off x="581964" y="2209861"/>
          <a:ext cx="4860925" cy="129717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860925">
                  <a:extLst>
                    <a:ext uri="{9D8B030D-6E8A-4147-A177-3AD203B41FA5}">
                      <a16:colId xmlns:a16="http://schemas.microsoft.com/office/drawing/2014/main" val="377650604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</a:rPr>
                        <a:t> </a:t>
                      </a:r>
                      <a:r>
                        <a:rPr lang="en-GB" sz="1400" b="1" kern="1200" dirty="0">
                          <a:effectLst/>
                          <a:latin typeface="Comic Sans MS" panose="030F0702030302020204" pitchFamily="66" charset="0"/>
                        </a:rPr>
                        <a:t>Reading</a:t>
                      </a:r>
                      <a:endParaRPr lang="en-GB" sz="1400" b="1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504498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Read </a:t>
                      </a:r>
                      <a:r>
                        <a:rPr lang="en-GB" sz="1400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fluently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54540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9747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Extract information and ideas from a text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227124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4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611851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Understand writers’ techniques and viewpoints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62890506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A3B432D7-D115-4370-8FCC-1F4DB0C0D357}"/>
              </a:ext>
            </a:extLst>
          </p:cNvPr>
          <p:cNvSpPr txBox="1"/>
          <p:nvPr/>
        </p:nvSpPr>
        <p:spPr>
          <a:xfrm>
            <a:off x="1172104" y="564093"/>
            <a:ext cx="111185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classic poetry help us to experience living,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flourishing and finding hope amidst pain?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6010B4-A198-4AF4-B55B-7F871D1E8C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0805" y="782933"/>
            <a:ext cx="808381" cy="988021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894E62AC-D72B-4173-9C24-78E6E02FE10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81964" y="5176312"/>
          <a:ext cx="10973323" cy="6756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973323">
                  <a:extLst>
                    <a:ext uri="{9D8B030D-6E8A-4147-A177-3AD203B41FA5}">
                      <a16:colId xmlns:a16="http://schemas.microsoft.com/office/drawing/2014/main" val="693972654"/>
                    </a:ext>
                  </a:extLst>
                </a:gridCol>
              </a:tblGrid>
              <a:tr h="243827">
                <a:tc>
                  <a:txBody>
                    <a:bodyPr/>
                    <a:lstStyle/>
                    <a:p>
                      <a:pPr algn="ctr"/>
                      <a:r>
                        <a:rPr lang="en-GB" sz="1400" b="1" dirty="0">
                          <a:latin typeface="Comic Sans MS" panose="030F0702030302020204" pitchFamily="66" charset="0"/>
                        </a:rPr>
                        <a:t>Further Vocabulary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381019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latin typeface="Comic Sans MS" panose="030F0702030302020204" pitchFamily="66" charset="0"/>
                        </a:rPr>
                        <a:t>inference,  context, feeling, impression, poetry/poem, verse, image/imagery, narrative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923369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20D58808-F5C7-4B68-A6DA-12B2E06124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36018" y="1831912"/>
            <a:ext cx="3774018" cy="3393723"/>
          </a:xfrm>
          <a:prstGeom prst="rect">
            <a:avLst/>
          </a:prstGeom>
        </p:spPr>
      </p:pic>
      <p:pic>
        <p:nvPicPr>
          <p:cNvPr id="17" name="Picture 2" descr="http://www.sparkingdawn.com/wp-content/uploads/2012/05/Ghosts.jpg">
            <a:extLst>
              <a:ext uri="{FF2B5EF4-FFF2-40B4-BE49-F238E27FC236}">
                <a16:creationId xmlns:a16="http://schemas.microsoft.com/office/drawing/2014/main" id="{FB25C113-0BCD-4689-877A-DF07CE75DD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36979" y="1372372"/>
            <a:ext cx="2237094" cy="150316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8CBA3A4-4366-42D4-9845-2D9662616F8B}"/>
              </a:ext>
            </a:extLst>
          </p:cNvPr>
          <p:cNvSpPr txBox="1"/>
          <p:nvPr/>
        </p:nvSpPr>
        <p:spPr>
          <a:xfrm>
            <a:off x="1064995" y="6166957"/>
            <a:ext cx="1076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Challenge: 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Read some more narrative poems.</a:t>
            </a:r>
            <a:r>
              <a:rPr lang="en-GB" b="1" dirty="0">
                <a:solidFill>
                  <a:prstClr val="black"/>
                </a:solidFill>
                <a:latin typeface="Comic Sans MS" panose="030F0702030302020204" pitchFamily="66" charset="0"/>
              </a:rPr>
              <a:t> Explore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the feelings of the characters.</a:t>
            </a:r>
          </a:p>
        </p:txBody>
      </p:sp>
    </p:spTree>
    <p:extLst>
      <p:ext uri="{BB962C8B-B14F-4D97-AF65-F5344CB8AC3E}">
        <p14:creationId xmlns:p14="http://schemas.microsoft.com/office/powerpoint/2010/main" val="11204944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B97908-DB79-4054-B943-C23929868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158" y="174271"/>
            <a:ext cx="806610" cy="545648"/>
          </a:xfrm>
          <a:prstGeom prst="rect">
            <a:avLst/>
          </a:prstGeom>
        </p:spPr>
      </p:pic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BE52E500-B2B8-4601-8993-DAE5FE6EBA6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533264" y="1284012"/>
          <a:ext cx="6446701" cy="5373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55743">
                  <a:extLst>
                    <a:ext uri="{9D8B030D-6E8A-4147-A177-3AD203B41FA5}">
                      <a16:colId xmlns:a16="http://schemas.microsoft.com/office/drawing/2014/main" val="1504351782"/>
                    </a:ext>
                  </a:extLst>
                </a:gridCol>
                <a:gridCol w="6090958">
                  <a:extLst>
                    <a:ext uri="{9D8B030D-6E8A-4147-A177-3AD203B41FA5}">
                      <a16:colId xmlns:a16="http://schemas.microsoft.com/office/drawing/2014/main" val="2341226818"/>
                    </a:ext>
                  </a:extLst>
                </a:gridCol>
              </a:tblGrid>
              <a:tr h="20278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 Targets</a:t>
                      </a:r>
                    </a:p>
                  </a:txBody>
                  <a:tcPr marL="52518" marR="52518" marT="0" marB="0"/>
                </a:tc>
                <a:tc hMerge="1"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endParaRPr lang="en-GB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/>
                </a:tc>
                <a:extLst>
                  <a:ext uri="{0D108BD9-81ED-4DB2-BD59-A6C34878D82A}">
                    <a16:rowId xmlns:a16="http://schemas.microsoft.com/office/drawing/2014/main" val="2611363390"/>
                  </a:ext>
                </a:extLst>
              </a:tr>
              <a:tr h="81943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Write legibly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Capital letters: I, proper nouns &amp; sentences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Full stops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Question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Join clauses using ‘and’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88193137"/>
                  </a:ext>
                </a:extLst>
              </a:tr>
              <a:tr h="491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Most sentences make sense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Exclamation marks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Subordinating and coordinating conjunctions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5132188"/>
                  </a:ext>
                </a:extLst>
              </a:tr>
              <a:tr h="49166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contracted words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(for lists)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Paragraphs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2225984"/>
                  </a:ext>
                </a:extLst>
              </a:tr>
              <a:tr h="655548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Inverted commas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Correct use of tense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structure e.g. headings &amp; subheadings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describe settings and characters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000102"/>
                  </a:ext>
                </a:extLst>
              </a:tr>
              <a:tr h="881049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Commas (fronted adverbials)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Apostrophes for possession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cohesive devices: conjunctions, adverbials, pronouns &amp; synonyms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Select vocabulary: e.g. ‘Show don’t Tell’ in narratives; technical words in non-narrative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Begin to match level of formality to audience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59051"/>
                  </a:ext>
                </a:extLst>
              </a:tr>
              <a:tr h="8746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Legible, cursive handwriting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Semicolons, colons, hyphens, dashes, commas for clarity (relative clauses, parenthesis)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Dialogue, Action, Description DAD (correctly punctuated)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A range of sentence structures to match audience and purpose (incl. passive) </a:t>
                      </a:r>
                    </a:p>
                    <a:p>
                      <a:pPr marL="0" lvl="0" indent="0" algn="l">
                        <a:lnSpc>
                          <a:spcPct val="100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Narrative: create atmosphere 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22399"/>
                  </a:ext>
                </a:extLst>
              </a:tr>
              <a:tr h="7794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 Greater Depth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2518" marR="52518" marT="0" marB="0" vert="vert27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The ‘voice’ of an author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Precise use of punctuation to enhance meaning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Control the level of formality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Non-narrative: effectively organise information and ideas </a:t>
                      </a:r>
                    </a:p>
                    <a:p>
                      <a:pPr marL="0" lvl="0" indent="0" algn="l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</a:rPr>
                        <a:t>Create an effect (e.g. tension) </a:t>
                      </a:r>
                    </a:p>
                  </a:txBody>
                  <a:tcPr marL="52518" marR="52518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4083007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AF9D17E-88BE-4E3C-AD28-D6DDB8FDE0E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8765" y="2676443"/>
          <a:ext cx="4569589" cy="3817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569589">
                  <a:extLst>
                    <a:ext uri="{9D8B030D-6E8A-4147-A177-3AD203B41FA5}">
                      <a16:colId xmlns:a16="http://schemas.microsoft.com/office/drawing/2014/main" val="320393976"/>
                    </a:ext>
                  </a:extLst>
                </a:gridCol>
              </a:tblGrid>
              <a:tr h="2442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en-GB" sz="1400" b="1" dirty="0">
                          <a:effectLst/>
                          <a:latin typeface="Comic Sans MS" panose="030F0702030302020204" pitchFamily="66" charset="0"/>
                          <a:cs typeface="Times New Roman" panose="02020603050405020304" pitchFamily="18" charset="0"/>
                        </a:rPr>
                        <a:t>English Threshold Concepts</a:t>
                      </a:r>
                    </a:p>
                  </a:txBody>
                  <a:tcPr marL="44832" marR="44832" marT="22416" marB="22416"/>
                </a:tc>
                <a:extLst>
                  <a:ext uri="{0D108BD9-81ED-4DB2-BD59-A6C34878D82A}">
                    <a16:rowId xmlns:a16="http://schemas.microsoft.com/office/drawing/2014/main" val="1061977128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Speaking</a:t>
                      </a: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8558214"/>
                  </a:ext>
                </a:extLst>
              </a:tr>
              <a:tr h="3728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Speak clearly and confidently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Communicate effectively with vocal and body language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6001615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Reading</a:t>
                      </a: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7336498"/>
                  </a:ext>
                </a:extLst>
              </a:tr>
              <a:tr h="12092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for pleasure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Read fluently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Extract ideas and information from a 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Identify the meaning of words in context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Make inferences supported by evidence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writers’ techniques and viewpoints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Understand the audience and purpose of writing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832" marR="44832" marT="22416" marB="22416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92961"/>
                  </a:ext>
                </a:extLst>
              </a:tr>
              <a:tr h="2008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Writing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9098306"/>
                  </a:ext>
                </a:extLst>
              </a:tr>
              <a:tr h="12290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neat, cursive script to present with pride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punctuation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 range of sentence and text structures to support meaning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Spell correctly to communicate clearly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kern="1200" dirty="0">
                          <a:effectLst/>
                          <a:latin typeface="Comic Sans MS" panose="030F0702030302020204" pitchFamily="66" charset="0"/>
                        </a:rPr>
                        <a:t>Use ambitious vocabulary</a:t>
                      </a:r>
                      <a:endParaRPr lang="en-GB" sz="1100" dirty="0">
                        <a:effectLst/>
                        <a:latin typeface="Comic Sans MS" panose="030F0702030302020204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Use subject vocabulary</a:t>
                      </a:r>
                    </a:p>
                  </a:txBody>
                  <a:tcPr marL="44832" marR="44832" marT="22416" marB="22416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211686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A62AE65-C193-4548-B060-FD595639B7CE}"/>
              </a:ext>
            </a:extLst>
          </p:cNvPr>
          <p:cNvSpPr txBox="1"/>
          <p:nvPr/>
        </p:nvSpPr>
        <p:spPr>
          <a:xfrm>
            <a:off x="1606651" y="186567"/>
            <a:ext cx="78532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SATS prep and Writers’ Workshop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3D5A1A4-628F-4376-BC85-645EBA3A3DCF}"/>
              </a:ext>
            </a:extLst>
          </p:cNvPr>
          <p:cNvSpPr/>
          <p:nvPr/>
        </p:nvSpPr>
        <p:spPr>
          <a:xfrm>
            <a:off x="2421413" y="829381"/>
            <a:ext cx="78532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Spirituality: Can trying our best bring us inner freedom?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C0E685F-B875-4E33-8815-C7A25BC1B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0281" y="848651"/>
            <a:ext cx="808381" cy="98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369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786</TotalTime>
  <Words>1881</Words>
  <Application>Microsoft Office PowerPoint</Application>
  <PresentationFormat>Widescreen</PresentationFormat>
  <Paragraphs>334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Comic Sans MS</vt:lpstr>
      <vt:lpstr>Times New Roman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Mrs C Mayne</dc:creator>
  <cp:lastModifiedBy>Mrs C Mayne</cp:lastModifiedBy>
  <cp:revision>61</cp:revision>
  <dcterms:created xsi:type="dcterms:W3CDTF">2022-12-08T12:18:30Z</dcterms:created>
  <dcterms:modified xsi:type="dcterms:W3CDTF">2023-04-19T10:57:17Z</dcterms:modified>
</cp:coreProperties>
</file>