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69" r:id="rId3"/>
    <p:sldId id="561" r:id="rId4"/>
    <p:sldId id="691" r:id="rId5"/>
    <p:sldId id="692" r:id="rId6"/>
    <p:sldId id="693" r:id="rId7"/>
    <p:sldId id="647" r:id="rId8"/>
    <p:sldId id="695" r:id="rId9"/>
    <p:sldId id="694" r:id="rId10"/>
    <p:sldId id="689" r:id="rId11"/>
    <p:sldId id="690" r:id="rId12"/>
    <p:sldId id="568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3E08-F916-4652-B01E-A467FBE50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089E1-D3C6-40A8-B4F1-E44A4BC3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FA721-EB98-42ED-93A1-33A94BF7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D0558-4470-4F1B-98D1-F59F07D5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FFF69-0532-42EA-8DB3-0B87B3FC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9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18E27-DF3F-43C7-BACB-84FADD61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82C3F-2D39-4497-BCB0-D3B365A0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5BF56-6705-40D9-BF6F-8AE8EB8C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27539-9246-444C-994D-8F5DB386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0584-73AF-440A-B73D-2CD86509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5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CDC65-39CC-4F5E-91D6-6E45316F2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EB594-3D63-4DD3-963F-029DCFA7C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8B45-E173-43F2-B996-D6FB2862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CC19-50AE-4923-A31D-3A645A98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0F71-B2A7-4DD1-92D7-4FC0415D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E941-132B-4F63-B50D-1C8282E5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24BDE-0150-499C-80E2-EEDFA23ED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E454-8AD8-44A9-8B7D-DBF411EF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9C64-5665-4E5B-B1BD-23730384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7DD2-B87E-4511-B253-D8C8DD9A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0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5922-BA3D-434B-82B1-729669E5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E39A-A58C-474A-B1E8-ED9F2839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24A7-07C2-4694-8EE1-B6393863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DF2E-544E-4148-8EE9-C8E76CF2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52E4E-F8B1-4359-8063-73431538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9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0BFE-C8E9-496B-B2D6-966AA22A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8FF9D-A05A-41C4-BA4D-C93733D7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4AB6-D4EF-48A3-9EB1-3A244CA8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1A38-BDFE-4EC4-BAFF-D08D3E8C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476F-9FA9-4B59-AD49-60369273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5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B951-AD26-4008-86EF-6FC15F3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CADD-7935-4BA0-8422-7CFC38C5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1D49-7885-4BDA-8C31-50A105D5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0A4E0-8AE6-4AEE-A631-D1487F90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ACF11-9447-49D0-A429-F75D78A8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B7BA8-5059-4303-AA9B-6FFA6321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4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3370-938F-4587-B618-CF0A9BB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5183-81AC-4377-B20A-612AD778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C302C-4F68-4368-8EBF-F470A1913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62C44-F707-4A07-9680-29483B207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51454-696A-4182-B8BE-3C7C72DD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75E82-09EA-4648-BE8F-91F97EAE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4B40C-A4C9-4157-A667-953B7E75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BE3B-3FFB-4547-828A-139FBDBB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1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CF68-01FC-4FA5-BF37-C84FF790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9274D-6705-4AA1-80AC-DBBA580F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4EF23-B3BC-45EF-87D0-13EDB67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6FCB-42E2-498B-9078-4B5CFCAB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188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05DBA-FF81-495A-8D5D-0218DC4A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122FE-C8AC-4F89-91C7-93655E63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4BB6-696D-41D9-A97B-109938C7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72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A271-08DC-4E86-82CC-EFF1773E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4C35-2B17-48C1-8661-F53B6668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1ACCB-623B-4789-BA55-D290B555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05707-48CE-4F26-91ED-800409C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05363-68E2-4A34-9F3B-7ED0546A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6E95-CCEC-434C-A643-6D3C10CC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142C-8799-4765-BFAE-13C95B50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BA75E-57F1-46FF-AF95-FAAC01649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8CE88-6DC5-4D1C-9480-663425D2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6D2AB-6F7E-400F-870C-A1122C049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9A768-F11C-4C38-8A5B-A948FBB9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173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7043-B2F7-4DE5-97A6-6B9C3D44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2B659-DE17-4596-B814-1EF0440CA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D4C3-EF04-499F-A2D3-AB321D44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8463D-D0D2-4729-97E8-C0FD8AD5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1624-3EF1-46B3-BD3B-E949D818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7505E-FBCD-4AF7-B326-BB65FB52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7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8AC5-2BD2-4DD8-A432-94859F61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CDA3F-2258-4ECB-82D0-62109537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B862-77DB-4231-A21D-E3419627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CA31-2349-4947-A617-27C883F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1284-D1F2-4A21-AA05-D171F0B9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4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042E8-4A46-409F-81E5-57D520F4C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08583-EF39-4A0B-BC23-A342CF1A8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5C94-9083-42FD-B87F-8F4C91EF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F3D7-411B-4379-B5E6-942969B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B77E-E87E-4022-8334-A98E552E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4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F569-99E5-406A-9964-6588E075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66ADB-B5DB-4D55-AB58-340648425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3BD8-F760-47FE-A9DE-E1B1F33F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8C1C-FCB9-42DD-AECF-F3675F0D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CFB04-D60B-4BA6-8FA3-37B370C3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4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529F-9AC7-441B-BF29-FA1A0C0B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C121-DCCF-49D5-99C5-83A1C97DA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E4321-2450-46CE-B58A-3C48771D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879BF-D8D4-49CE-8382-3ABA29D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A9281-771F-4E23-A1FE-586187C6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80C24-49E4-4966-AB93-29E95ADA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2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A077-8DA5-43FF-AA78-66D8D669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0A193-A250-4C90-AED8-D975D720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C0105-C6D0-4775-AFA6-7CEEFBC2E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AB376-169F-4E40-B2D7-09DEFCE35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34775-68B2-4E17-9A1A-E2F359870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21DA0A-71DF-400B-989E-B4BC8224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68F07-2425-4F63-A952-415A17EB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0DE31-222E-4DA4-981A-A866CC89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1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BFBF-8160-4907-AAAE-1F59B47E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A9F50-59E4-4615-BAFF-A49EBA33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CE565-AB43-4F4C-A841-14A945ED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3B14D-80C3-4B51-8B38-ECDEC695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4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E7825-4A91-4893-B597-E12F5DE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24247-77FE-4958-BBE8-F6FD412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4B13B-A74F-42A0-9732-E7DB3AB3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CB64-D448-45FD-BBC7-9925ABD1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C52B-1224-4D37-87C8-2979F5C0B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8AE91-B356-4B4D-9D69-8B6CC54B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1795F-B7C5-430A-90AD-9091191F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BA1CB-4DB2-401D-871D-48239697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9274F-C1A1-4424-BA1C-0CE54C06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8DFC-E89F-4E1B-82FC-50D05187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4FEDB-E93A-41BC-A208-B4E27877D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8D0CB-81A6-441F-A1A6-66C3693D1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097CF-B595-4D08-AEF2-6A624F139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032F6-4C3C-4829-A31B-23339AED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2739-CAEE-4B65-9B00-E94DE3E4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96278-1309-4208-B939-2614357E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EBB66-E2AC-464E-AD74-D17D1834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3C7A6-BEDD-4A1E-9E62-9A95B6118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0932-C301-435C-A8B5-B544D07B6699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FC436-01CC-4C61-9304-9EE5F0B3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1F5A-3A5D-450D-9978-21EA7E08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47C8-A737-4EBF-B191-DBFABC0FF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D2197-B475-4FF3-9FBE-399B515F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65DE-DEB2-4606-8001-09A1FAC7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BF9EA-B31A-4A11-BF8F-72E283C4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4DA4-1D87-4799-BC49-0C83B2DC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7FD6-C6B1-48C6-8112-8E2703AF6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2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85CA3-1F05-416D-A298-F28B5A5F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1087824"/>
            <a:ext cx="3034747" cy="3709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6F172-20C4-49BF-A305-AFF35C82D0D3}"/>
              </a:ext>
            </a:extLst>
          </p:cNvPr>
          <p:cNvSpPr txBox="1"/>
          <p:nvPr/>
        </p:nvSpPr>
        <p:spPr>
          <a:xfrm>
            <a:off x="-371061" y="5237724"/>
            <a:ext cx="12655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Mirrors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Reflecting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things greater than ourselves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92A2-84D2-411D-A173-004E3B474751}"/>
              </a:ext>
            </a:extLst>
          </p:cNvPr>
          <p:cNvSpPr txBox="1"/>
          <p:nvPr/>
        </p:nvSpPr>
        <p:spPr>
          <a:xfrm>
            <a:off x="596347" y="344222"/>
            <a:ext cx="1168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Threshold Concepts Year </a:t>
            </a:r>
            <a:r>
              <a:rPr lang="en-GB" sz="2800" b="1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Building Blocks for Learning</a:t>
            </a:r>
          </a:p>
        </p:txBody>
      </p:sp>
    </p:spTree>
    <p:extLst>
      <p:ext uri="{BB962C8B-B14F-4D97-AF65-F5344CB8AC3E}">
        <p14:creationId xmlns:p14="http://schemas.microsoft.com/office/powerpoint/2010/main" val="23168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15191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4183706" y="282365"/>
            <a:ext cx="501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Canterbury Tales Context: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587509" y="1049753"/>
            <a:ext cx="760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moral tales help us to find meaning and purpose in the things we value?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589129" y="5873399"/>
            <a:ext cx="110137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further stories from The Road to Canterbury. Explore the morals of the stories told by the pilgrims. How is the storyteller linked to the story?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78" y="572721"/>
            <a:ext cx="808381" cy="98802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E5BDBB-1B66-4429-8481-5952C75253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5184082"/>
          <a:ext cx="10622776" cy="614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2776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6578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0934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Middle English, Modern English, moral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026" name="Picture 2" descr="Stream episode The Pardoner's Tale by LTPSS Drama Team podcast | Listen  online for free on SoundCloud">
            <a:extLst>
              <a:ext uri="{FF2B5EF4-FFF2-40B4-BE49-F238E27FC236}">
                <a16:creationId xmlns:a16="http://schemas.microsoft.com/office/drawing/2014/main" id="{99CD3CBD-9D99-4B7C-98BF-09C58BC7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67" y="1717156"/>
            <a:ext cx="2367725" cy="23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E00FB4-CE45-4E6B-9445-0F3068DB2470}"/>
              </a:ext>
            </a:extLst>
          </p:cNvPr>
          <p:cNvSpPr txBox="1"/>
          <p:nvPr/>
        </p:nvSpPr>
        <p:spPr>
          <a:xfrm>
            <a:off x="7910685" y="1642999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 – a moral tale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A94228-39D0-45B3-8486-7C42002B91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1890241"/>
          <a:ext cx="4495800" cy="11109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403928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5699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657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6596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09226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87739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510693-E600-4BC5-9D50-0C0AAA1F46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3330675"/>
          <a:ext cx="4457700" cy="13349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542612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Writers’ Techniques  -  Moral Tale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62131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3 main characters, </a:t>
                      </a: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 so</a:t>
                      </a: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meone to warn the characters, Death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87735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Treasure,  Greed and Trickery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0827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A Storyteller – Dialogue to lead the action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77704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The moral: the love of money is the root of all evil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257566428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89D41B6-BFFE-40FF-8618-A60EC57656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49"/>
          <a:stretch/>
        </p:blipFill>
        <p:spPr>
          <a:xfrm>
            <a:off x="7699257" y="2042479"/>
            <a:ext cx="3740308" cy="31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0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227C90-0D8C-4A4B-94B3-223A66C4B3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39941" y="16447"/>
          <a:ext cx="5926864" cy="64898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6864">
                  <a:extLst>
                    <a:ext uri="{9D8B030D-6E8A-4147-A177-3AD203B41FA5}">
                      <a16:colId xmlns:a16="http://schemas.microsoft.com/office/drawing/2014/main" val="3030910431"/>
                    </a:ext>
                  </a:extLst>
                </a:gridCol>
              </a:tblGrid>
              <a:tr h="4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Progression – steps build on prior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Grammar                  Grammar/Punctuation         Punctuation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95246"/>
                  </a:ext>
                </a:extLst>
              </a:tr>
              <a:tr h="5637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SOS Sentences                                                        Capital letters, full stop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Apostrophes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Determiners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Pronouns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Adjectives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 Inverted 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Relative Clauses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Prepositions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Expanded noun phrases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Sentences/Main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Active Verb Form (Subject, Verb, Object)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Coordinating Conjunctions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Subordinating Conjunctions/ Subordinating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Modal 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Fronted Adverbials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Parenthesis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Progressive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Semicolons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Hyphens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Passive verb form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Dashes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Progressive Tense</a:t>
                      </a:r>
                      <a:endParaRPr lang="en-GB" sz="12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138556449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Other: Subjunctive, Sentence Patterns, Question tags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32390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1E4C23-21CD-44EF-BA5D-04FBED2BB6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774" y="1501361"/>
          <a:ext cx="5433391" cy="4540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33391">
                  <a:extLst>
                    <a:ext uri="{9D8B030D-6E8A-4147-A177-3AD203B41FA5}">
                      <a16:colId xmlns:a16="http://schemas.microsoft.com/office/drawing/2014/main" val="2602613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Teaching GPS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Include daily practise: top tips, whiteboard retrieval practice, SMHW quizzes, learning bookmark and SATS-style tests.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Steps to Success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Step 1: Identify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2: Describe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3: Produce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4: Reason and Justify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5: Create – use in your writing. Lists of sentences each using the threshold concept.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79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Embed learning into reading/writing units for introduction and retrieval practice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KS3: Repeat teaching to embed learning within schemes of learning as appropriate to text type and needs of students.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8464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85960DD-085B-4AF2-B6AD-B5CD6FDB9A1E}"/>
              </a:ext>
            </a:extLst>
          </p:cNvPr>
          <p:cNvSpPr/>
          <p:nvPr/>
        </p:nvSpPr>
        <p:spPr>
          <a:xfrm>
            <a:off x="1151831" y="458930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Grammar Punctuation &amp; Spelling: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ED401-D02E-4DF6-A84B-60A7B98303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1" y="418439"/>
            <a:ext cx="872490" cy="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97908-DB79-4054-B943-C2392986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58" y="174271"/>
            <a:ext cx="806610" cy="5456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52E500-B2B8-4601-8993-DAE5FE6EB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91099"/>
              </p:ext>
            </p:extLst>
          </p:nvPr>
        </p:nvGraphicFramePr>
        <p:xfrm>
          <a:off x="5180028" y="574381"/>
          <a:ext cx="6558383" cy="61714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0044">
                  <a:extLst>
                    <a:ext uri="{9D8B030D-6E8A-4147-A177-3AD203B41FA5}">
                      <a16:colId xmlns:a16="http://schemas.microsoft.com/office/drawing/2014/main" val="1504351782"/>
                    </a:ext>
                  </a:extLst>
                </a:gridCol>
                <a:gridCol w="6028339">
                  <a:extLst>
                    <a:ext uri="{9D8B030D-6E8A-4147-A177-3AD203B41FA5}">
                      <a16:colId xmlns:a16="http://schemas.microsoft.com/office/drawing/2014/main" val="2341226818"/>
                    </a:ext>
                  </a:extLst>
                </a:gridCol>
              </a:tblGrid>
              <a:tr h="2095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Targets</a:t>
                      </a:r>
                    </a:p>
                  </a:txBody>
                  <a:tcPr marL="52518" marR="52518" marT="0" marB="0"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/>
                </a:tc>
                <a:extLst>
                  <a:ext uri="{0D108BD9-81ED-4DB2-BD59-A6C34878D82A}">
                    <a16:rowId xmlns:a16="http://schemas.microsoft.com/office/drawing/2014/main" val="2611363390"/>
                  </a:ext>
                </a:extLst>
              </a:tr>
              <a:tr h="81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Write legibly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Capital letters: I, proper nouns &amp; sentences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Full stops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Question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Join clauses using ‘and’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93137"/>
                  </a:ext>
                </a:extLst>
              </a:tr>
              <a:tr h="488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Most sentences make sense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Exclamation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Subordinating and coordinating conjunctions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32188"/>
                  </a:ext>
                </a:extLst>
              </a:tr>
              <a:tr h="4880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contracted words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(for lists)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Paragraphs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25984"/>
                  </a:ext>
                </a:extLst>
              </a:tr>
              <a:tr h="6507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Inverted commas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Correct use of tense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structure e.g. headings &amp; subheadings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describe settings and characters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00102"/>
                  </a:ext>
                </a:extLst>
              </a:tr>
              <a:tr h="81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(fronted adverbials)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possession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cohesive devices: conjunctions, adverbials, pronouns &amp; synonyms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Select vocabulary: e.g. ‘Show don’t Tell’ in narratives; technical words in non-narrative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Begin to match level of formality to audience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051"/>
                  </a:ext>
                </a:extLst>
              </a:tr>
              <a:tr h="8134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Legible, cursive handwriting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Semicolons, colons, hyphens, dashes, commas for clarity (relative clauses, parenthesis)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Dialogue, Action, Description DAD (correctly punctuated)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sentence structures to match audience and purpose (incl. passive)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create atmosphere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2399"/>
                  </a:ext>
                </a:extLst>
              </a:tr>
              <a:tr h="6868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use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 the level of formality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Non-narrative: effectively organise information and ideas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Narrative: create an effect (e.g. tension)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32044"/>
                  </a:ext>
                </a:extLst>
              </a:tr>
              <a:tr h="512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Precise use of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Ambitious and precise vocabulary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 a text using a range of appropriate conventions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94332"/>
                  </a:ext>
                </a:extLst>
              </a:tr>
              <a:tr h="512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Depth</a:t>
                      </a:r>
                    </a:p>
                  </a:txBody>
                  <a:tcPr marL="52518" marR="52518" marT="0" marB="0"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‘voice’ of an author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extended imagery (using figurative language with precision)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a theme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8053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F9D17E-88BE-4E3C-AD28-D6DDB8FD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18532"/>
              </p:ext>
            </p:extLst>
          </p:nvPr>
        </p:nvGraphicFramePr>
        <p:xfrm>
          <a:off x="109635" y="913904"/>
          <a:ext cx="4727408" cy="4442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7408">
                  <a:extLst>
                    <a:ext uri="{9D8B030D-6E8A-4147-A177-3AD203B41FA5}">
                      <a16:colId xmlns:a16="http://schemas.microsoft.com/office/drawing/2014/main" val="320393976"/>
                    </a:ext>
                  </a:extLst>
                </a:gridCol>
              </a:tblGrid>
              <a:tr h="241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English Threshold Concepts</a:t>
                      </a:r>
                    </a:p>
                  </a:txBody>
                  <a:tcPr marL="44832" marR="44832" marT="22416" marB="22416"/>
                </a:tc>
                <a:extLst>
                  <a:ext uri="{0D108BD9-81ED-4DB2-BD59-A6C34878D82A}">
                    <a16:rowId xmlns:a16="http://schemas.microsoft.com/office/drawing/2014/main" val="1061977128"/>
                  </a:ext>
                </a:extLst>
              </a:tr>
              <a:tr h="19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58214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Speak clearly and confidently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Communicate effectively with vocal and body language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1615"/>
                  </a:ext>
                </a:extLst>
              </a:tr>
              <a:tr h="19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36498"/>
                  </a:ext>
                </a:extLst>
              </a:tr>
              <a:tr h="1193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for pleasure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formal structures to support analysis TEA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(and PEAL in the summer term)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the analysis verbs demonstrates and suggests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2961"/>
                  </a:ext>
                </a:extLst>
              </a:tr>
              <a:tr h="19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98306"/>
                  </a:ext>
                </a:extLst>
              </a:tr>
              <a:tr h="131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neat, cursive script to present with pride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punctuation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sentence and text structures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Spell correctly to communicate clearly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ambitious vocabulary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subject vocabulary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1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62AE65-C193-4548-B060-FD595639B7CE}"/>
              </a:ext>
            </a:extLst>
          </p:cNvPr>
          <p:cNvSpPr txBox="1"/>
          <p:nvPr/>
        </p:nvSpPr>
        <p:spPr>
          <a:xfrm>
            <a:off x="1566896" y="174271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 Year 7</a:t>
            </a:r>
          </a:p>
        </p:txBody>
      </p:sp>
    </p:spTree>
    <p:extLst>
      <p:ext uri="{BB962C8B-B14F-4D97-AF65-F5344CB8AC3E}">
        <p14:creationId xmlns:p14="http://schemas.microsoft.com/office/powerpoint/2010/main" val="17463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5" y="89357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663665" y="203321"/>
            <a:ext cx="1016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Skellig The Emotional Power of Connected Settings: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267561" y="795315"/>
            <a:ext cx="8598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exploring emotions lead to the search for inner freedom?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205257" y="6435057"/>
            <a:ext cx="126160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:Whilst reading, explore how writers use settings to link with the emotions of characters.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 analysis, TEA, feelings, emotions, suggests, demonstrates, compare, similarities, differences, hook, negative, positive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F5AF7-1BA9-4B3F-8CF9-2E22DF6229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1875397"/>
          <a:ext cx="4495800" cy="15668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330319091"/>
                    </a:ext>
                  </a:extLst>
                </a:gridCol>
              </a:tblGrid>
              <a:tr h="141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77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262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95898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48114853"/>
                  </a:ext>
                </a:extLst>
              </a:tr>
              <a:tr h="1196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2734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formal structures to support analysis TEA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70350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analysis verbs demonstrates and suggests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074948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A68D2F1-BD92-474C-9062-C136BFE9A7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3695401"/>
          <a:ext cx="4495800" cy="18355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977663775"/>
                    </a:ext>
                  </a:extLst>
                </a:gridCol>
              </a:tblGrid>
              <a:tr h="1973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– language choice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62072454"/>
                  </a:ext>
                </a:extLst>
              </a:tr>
              <a:tr h="19734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Sensory language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09500958"/>
                  </a:ext>
                </a:extLst>
              </a:tr>
              <a:tr h="139121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Imagery (figurative language)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Alliteration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Onomatopoeia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Simile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Personification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49580281"/>
                  </a:ext>
                </a:extLst>
              </a:tr>
            </a:tbl>
          </a:graphicData>
        </a:graphic>
      </p:graphicFrame>
      <p:pic>
        <p:nvPicPr>
          <p:cNvPr id="15" name="Picture 2" descr="The Bookseller - Rights - Hachette Children's Group and de Freston to  publish first illustrated edition of Skellig">
            <a:extLst>
              <a:ext uri="{FF2B5EF4-FFF2-40B4-BE49-F238E27FC236}">
                <a16:creationId xmlns:a16="http://schemas.microsoft.com/office/drawing/2014/main" id="{05B880A7-AEE3-474F-A9A9-6EC019FD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73" y="1328973"/>
            <a:ext cx="2727835" cy="15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2E5C6-5C48-4281-AAF5-85BC49389B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408" y="1802432"/>
            <a:ext cx="4266922" cy="37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6" y="9922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313021" y="150015"/>
            <a:ext cx="1016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Skellig - Relationships: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Informal L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etter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236023" y="859083"/>
            <a:ext cx="110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writing in role help us to explore emotions and make connects with others?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0" y="6399311"/>
            <a:ext cx="12616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:Whilst reading Skellig, further explore Michael’s relationships with the characters in the novel.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85" y="816324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 analysis, TEA, feelings, emotions, suggests, demonstrates, present, compare, similar, different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F5AF7-1BA9-4B3F-8CF9-2E22DF6229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2118698"/>
          <a:ext cx="4495800" cy="15668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330319091"/>
                    </a:ext>
                  </a:extLst>
                </a:gridCol>
              </a:tblGrid>
              <a:tr h="141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77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262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95898240"/>
                  </a:ext>
                </a:extLst>
              </a:tr>
              <a:tr h="1329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4811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2734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formal structures to support analysis TEA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35672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analysis verbs demonstrates and suggests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55184664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8AE275-70DB-4791-A06E-B9652693C5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908168"/>
          <a:ext cx="4495800" cy="1333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813242900"/>
                    </a:ext>
                  </a:extLst>
                </a:gridCol>
              </a:tblGrid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4864106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Short sentences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79419586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Repetition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70116313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Direct speech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93994378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Simile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13094482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Metaphor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79795891"/>
                  </a:ext>
                </a:extLst>
              </a:tr>
            </a:tbl>
          </a:graphicData>
        </a:graphic>
      </p:graphicFrame>
      <p:pic>
        <p:nvPicPr>
          <p:cNvPr id="15" name="Picture 14" descr="Book Quiz - Skellig book weebly">
            <a:extLst>
              <a:ext uri="{FF2B5EF4-FFF2-40B4-BE49-F238E27FC236}">
                <a16:creationId xmlns:a16="http://schemas.microsoft.com/office/drawing/2014/main" id="{7B98ABBE-4CA3-43DC-85AE-56C983984A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15" y="1408226"/>
            <a:ext cx="2902640" cy="177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D9715-2499-40D2-AC52-1D5F84B95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355" y="1804345"/>
            <a:ext cx="4182059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6" y="9922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313021" y="150015"/>
            <a:ext cx="1016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Skellig – The Poetry of William Blake: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039756" y="913264"/>
            <a:ext cx="1102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the natural world help us flourish?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223961" y="6422358"/>
            <a:ext cx="12616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Explore further, how William Blake influenced David Almond’s ideas and themes in Skellig.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85" y="816324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 rhyme scheme, negative, positive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F5AF7-1BA9-4B3F-8CF9-2E22DF6229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2118698"/>
          <a:ext cx="4495800" cy="111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330319091"/>
                    </a:ext>
                  </a:extLst>
                </a:gridCol>
              </a:tblGrid>
              <a:tr h="141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77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262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95898240"/>
                  </a:ext>
                </a:extLst>
              </a:tr>
              <a:tr h="1329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4811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2734685"/>
                  </a:ext>
                </a:extLst>
              </a:tr>
            </a:tbl>
          </a:graphicData>
        </a:graphic>
      </p:graphicFrame>
      <p:pic>
        <p:nvPicPr>
          <p:cNvPr id="17" name="Picture 16" descr="The Good and Evil Angels', William Blake, 1795–?c.1805 | Tate">
            <a:extLst>
              <a:ext uri="{FF2B5EF4-FFF2-40B4-BE49-F238E27FC236}">
                <a16:creationId xmlns:a16="http://schemas.microsoft.com/office/drawing/2014/main" id="{C44F1B71-EC91-4E5E-9176-7E74E87DED3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1377"/>
            <a:ext cx="3871868" cy="29955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BF851E-F895-475F-BB1C-287EC92208F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768856"/>
          <a:ext cx="4495800" cy="1571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Poetry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77700941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Simile, Metaphor, Personification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Symbolism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27466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Structure: Verse, Rhyme, alternate, couplets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91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Punctuation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7434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11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66" y="59145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Canterbury Tales Pilgrimage: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Persuasive leaflet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618367" y="755970"/>
            <a:ext cx="701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pilgrimage help us search for inner freedom and connect us with self, others and something beyond?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673385" y="6441855"/>
            <a:ext cx="107754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Whilst reading, can you identify how a character’s ‘journey’ brings about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summary, main point,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6F5A3F3-340D-47FC-8EAF-6BCE4CEC3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53" y="1788577"/>
            <a:ext cx="4124325" cy="34956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2F5AF7-1BA9-4B3F-8CF9-2E22DF622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1566"/>
              </p:ext>
            </p:extLst>
          </p:nvPr>
        </p:nvGraphicFramePr>
        <p:xfrm>
          <a:off x="205257" y="2072709"/>
          <a:ext cx="4495800" cy="895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3303190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777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62621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95898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273468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A68D2F1-BD92-474C-9062-C136BFE9A7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57" y="3501719"/>
          <a:ext cx="4495800" cy="1333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3977663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Persuasion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6207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Facts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2766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Opinion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7016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Repetition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30389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Rhetorical questions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71190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Exaggeration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87781673"/>
                  </a:ext>
                </a:extLst>
              </a:tr>
            </a:tbl>
          </a:graphicData>
        </a:graphic>
      </p:graphicFrame>
      <p:pic>
        <p:nvPicPr>
          <p:cNvPr id="1026" name="Picture 2" descr="What is Pilgrimage? | St. John's Cathedral Jacksonville">
            <a:extLst>
              <a:ext uri="{FF2B5EF4-FFF2-40B4-BE49-F238E27FC236}">
                <a16:creationId xmlns:a16="http://schemas.microsoft.com/office/drawing/2014/main" id="{2FB2B71E-3CD7-48BC-A173-49CDA558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13" y="1855040"/>
            <a:ext cx="2720234" cy="22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4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88" y="8558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587509" y="178487"/>
            <a:ext cx="811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1001 Arabian Nights Shahrazad: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587509" y="1049753"/>
            <a:ext cx="76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writing help us to connect with others?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589129" y="5873399"/>
            <a:ext cx="11013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further stories from 1001 Arabian Nights.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52" y="727362"/>
            <a:ext cx="808381" cy="98802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E5BDBB-1B66-4429-8481-5952C75253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5184082"/>
          <a:ext cx="10622776" cy="614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2776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6578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0934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Frame story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DE00FB4-CE45-4E6B-9445-0F3068DB2470}"/>
              </a:ext>
            </a:extLst>
          </p:cNvPr>
          <p:cNvSpPr txBox="1"/>
          <p:nvPr/>
        </p:nvSpPr>
        <p:spPr>
          <a:xfrm>
            <a:off x="8568906" y="148015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Speech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A94228-39D0-45B3-8486-7C42002B91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1890241"/>
          <a:ext cx="4495800" cy="11109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403928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5699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657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6596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09226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87739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5946B1A-79E7-4A3F-88ED-178773BE3F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129" y="3343224"/>
          <a:ext cx="4495995" cy="13386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995">
                  <a:extLst>
                    <a:ext uri="{9D8B030D-6E8A-4147-A177-3AD203B41FA5}">
                      <a16:colId xmlns:a16="http://schemas.microsoft.com/office/drawing/2014/main" val="1495959592"/>
                    </a:ext>
                  </a:extLst>
                </a:gridCol>
              </a:tblGrid>
              <a:tr h="1416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 Writers’ Techniques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Persuasion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57847445"/>
                  </a:ext>
                </a:extLst>
              </a:tr>
              <a:tr h="21163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       Structure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182808669"/>
                  </a:ext>
                </a:extLst>
              </a:tr>
              <a:tr h="21163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AFORREST: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Alliteration, Facts, Opinion, Repetition, Rhetorical questions, Exaggeration, Statistics, Three (rule of three).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867037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A00772E-8C79-41B1-8EDC-D1AF8928F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8" b="4373"/>
          <a:stretch/>
        </p:blipFill>
        <p:spPr>
          <a:xfrm>
            <a:off x="7952404" y="1793344"/>
            <a:ext cx="3962953" cy="3200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98E5EC-F1EB-4B43-90A5-AD799A8E3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80" t="4704" r="3380" b="3674"/>
          <a:stretch/>
        </p:blipFill>
        <p:spPr>
          <a:xfrm>
            <a:off x="5160056" y="1787930"/>
            <a:ext cx="2974493" cy="18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88" y="8558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587509" y="178487"/>
            <a:ext cx="811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1001 Arabian Nights Sinbad: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587509" y="1049753"/>
            <a:ext cx="760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writing help us to connect with others?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589129" y="5873399"/>
            <a:ext cx="110137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further stories from 1001 Arabian Nights.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52" y="727362"/>
            <a:ext cx="808381" cy="98802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E5BDBB-1B66-4429-8481-5952C75253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5184082"/>
          <a:ext cx="10622776" cy="614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2776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6578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0934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Frame story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DE00FB4-CE45-4E6B-9445-0F3068DB2470}"/>
              </a:ext>
            </a:extLst>
          </p:cNvPr>
          <p:cNvSpPr txBox="1"/>
          <p:nvPr/>
        </p:nvSpPr>
        <p:spPr>
          <a:xfrm>
            <a:off x="7952404" y="1442355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Travelogue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A94228-39D0-45B3-8486-7C42002B91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1890241"/>
          <a:ext cx="4495800" cy="11109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4039280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56999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657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6596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09226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58773964"/>
                  </a:ext>
                </a:extLst>
              </a:tr>
            </a:tbl>
          </a:graphicData>
        </a:graphic>
      </p:graphicFrame>
      <p:pic>
        <p:nvPicPr>
          <p:cNvPr id="2" name="Picture 2" descr="Sinbad the Sailor - Wikipedia">
            <a:extLst>
              <a:ext uri="{FF2B5EF4-FFF2-40B4-BE49-F238E27FC236}">
                <a16:creationId xmlns:a16="http://schemas.microsoft.com/office/drawing/2014/main" id="{487C8ABE-9B25-40DE-ACC1-7BC04499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81" y="1889823"/>
            <a:ext cx="2215592" cy="32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3DF577-9791-4422-A7B3-71ADE1E0B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3176035"/>
          <a:ext cx="4495800" cy="14752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616548816"/>
                    </a:ext>
                  </a:extLst>
                </a:gridCol>
              </a:tblGrid>
              <a:tr h="2943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Travelogue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49354347"/>
                  </a:ext>
                </a:extLst>
              </a:tr>
              <a:tr h="20321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Personal pronoun ‘I’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87353471"/>
                  </a:ext>
                </a:extLst>
              </a:tr>
              <a:tr h="20874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Recount – past tense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200094173"/>
                  </a:ext>
                </a:extLst>
              </a:tr>
              <a:tr h="20432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Informal, conversational writing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38154922"/>
                  </a:ext>
                </a:extLst>
              </a:tr>
              <a:tr h="19322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Inner World – thoughts, feelings,reflections</a:t>
                      </a:r>
                      <a:endParaRPr lang="en-GB" sz="11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89349928"/>
                  </a:ext>
                </a:extLst>
              </a:tr>
              <a:tr h="29212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Outer World – See, hear, smell, touch, taste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091849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62C8761-DFF6-41FA-B177-75474EC5E7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23"/>
          <a:stretch/>
        </p:blipFill>
        <p:spPr>
          <a:xfrm>
            <a:off x="7379769" y="1765909"/>
            <a:ext cx="4059795" cy="33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15191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4183706" y="282365"/>
            <a:ext cx="501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Canterbury Tales Context: English Threshold Concepts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587509" y="1049753"/>
            <a:ext cx="760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a study of history help us to understand where we’ve come from, and where we are going to?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589129" y="5873399"/>
            <a:ext cx="110137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Read further stories from The Road to Canterbury. Explore the morals of the stories told by the pilgrims. How is the storyteller linked to the story?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78" y="572721"/>
            <a:ext cx="808381" cy="98802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0E5BDBB-1B66-4429-8481-5952C75253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4324" y="5184082"/>
          <a:ext cx="10191914" cy="614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1914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6578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0934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Old English, Middle English, Modern English, context, prologue, phrase, positive, noun, adjective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8" name="Picture 2" descr="http://upload.wikimedia.org/wikipedia/commons/thumb/0/0d/Chaucer_ellesmere.jpg/300px-Chaucer_ellesmere.jpg">
            <a:extLst>
              <a:ext uri="{FF2B5EF4-FFF2-40B4-BE49-F238E27FC236}">
                <a16:creationId xmlns:a16="http://schemas.microsoft.com/office/drawing/2014/main" id="{BF82BA89-E0EC-437A-BF87-842E0068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2055530"/>
            <a:ext cx="2186609" cy="28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E60669-3EF5-4369-8DD6-5989987EC66D}"/>
              </a:ext>
            </a:extLst>
          </p:cNvPr>
          <p:cNvGraphicFramePr>
            <a:graphicFrameLocks noGrp="1"/>
          </p:cNvGraphicFramePr>
          <p:nvPr/>
        </p:nvGraphicFramePr>
        <p:xfrm>
          <a:off x="1198232" y="2386254"/>
          <a:ext cx="4495800" cy="15553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7919346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2878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74728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8169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49205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28129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Use formal structures to support analysis TEA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7168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Use the analysis verbs demonstrates and suggests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4481647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2B13EF-1C49-411C-99E7-26B5F547B2BF}"/>
              </a:ext>
            </a:extLst>
          </p:cNvPr>
          <p:cNvGraphicFramePr>
            <a:graphicFrameLocks noGrp="1"/>
          </p:cNvGraphicFramePr>
          <p:nvPr/>
        </p:nvGraphicFramePr>
        <p:xfrm>
          <a:off x="1198232" y="4187359"/>
          <a:ext cx="4462128" cy="4443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2128">
                  <a:extLst>
                    <a:ext uri="{9D8B030D-6E8A-4147-A177-3AD203B41FA5}">
                      <a16:colId xmlns:a16="http://schemas.microsoft.com/office/drawing/2014/main" val="2867558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Writers’ Techniques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6760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Positive words and phrases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7669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18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1467</Words>
  <Application>Microsoft Office PowerPoint</Application>
  <PresentationFormat>Widescreen</PresentationFormat>
  <Paragraphs>254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 Mayne</dc:creator>
  <cp:lastModifiedBy>Mrs C Mayne</cp:lastModifiedBy>
  <cp:revision>27</cp:revision>
  <cp:lastPrinted>2022-12-09T14:36:00Z</cp:lastPrinted>
  <dcterms:created xsi:type="dcterms:W3CDTF">2022-12-09T14:16:55Z</dcterms:created>
  <dcterms:modified xsi:type="dcterms:W3CDTF">2023-04-19T10:57:06Z</dcterms:modified>
</cp:coreProperties>
</file>