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563" r:id="rId5"/>
    <p:sldId id="562" r:id="rId6"/>
    <p:sldId id="674" r:id="rId7"/>
    <p:sldId id="684" r:id="rId8"/>
    <p:sldId id="668" r:id="rId9"/>
    <p:sldId id="667" r:id="rId10"/>
    <p:sldId id="683" r:id="rId11"/>
    <p:sldId id="647" r:id="rId12"/>
    <p:sldId id="659" r:id="rId13"/>
    <p:sldId id="660" r:id="rId14"/>
    <p:sldId id="5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3E08-F916-4652-B01E-A467FBE50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089E1-D3C6-40A8-B4F1-E44A4BC3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FA721-EB98-42ED-93A1-33A94BF7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D0558-4470-4F1B-98D1-F59F07D5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FFF69-0532-42EA-8DB3-0B87B3FC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9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8E27-DF3F-43C7-BACB-84FADD61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82C3F-2D39-4497-BCB0-D3B365A0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BF56-6705-40D9-BF6F-8AE8EB8C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27539-9246-444C-994D-8F5DB386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0584-73AF-440A-B73D-2CD86509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5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CDC65-39CC-4F5E-91D6-6E45316F2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EB594-3D63-4DD3-963F-029DCFA7C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8B45-E173-43F2-B996-D6FB2862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CC19-50AE-4923-A31D-3A645A98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0F71-B2A7-4DD1-92D7-4FC0415D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E941-132B-4F63-B50D-1C8282E5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24BDE-0150-499C-80E2-EEDFA23ED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E454-8AD8-44A9-8B7D-DBF411EF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9C64-5665-4E5B-B1BD-23730384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7DD2-B87E-4511-B253-D8C8DD9A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5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5922-BA3D-434B-82B1-729669E5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E39A-A58C-474A-B1E8-ED9F2839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24A7-07C2-4694-8EE1-B6393863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DF2E-544E-4148-8EE9-C8E76CF2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52E4E-F8B1-4359-8063-73431538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8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0BFE-C8E9-496B-B2D6-966AA22A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8FF9D-A05A-41C4-BA4D-C93733D7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4AB6-D4EF-48A3-9EB1-3A244CA8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1A38-BDFE-4EC4-BAFF-D08D3E8C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476F-9FA9-4B59-AD49-60369273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6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B951-AD26-4008-86EF-6FC15F3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CADD-7935-4BA0-8422-7CFC38C5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1D49-7885-4BDA-8C31-50A105D5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0A4E0-8AE6-4AEE-A631-D1487F90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ACF11-9447-49D0-A429-F75D78A8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B7BA8-5059-4303-AA9B-6FFA6321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6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3370-938F-4587-B618-CF0A9BB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5183-81AC-4377-B20A-612AD778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C302C-4F68-4368-8EBF-F470A1913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62C44-F707-4A07-9680-29483B207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51454-696A-4182-B8BE-3C7C72DD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75E82-09EA-4648-BE8F-91F97EAE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4B40C-A4C9-4157-A667-953B7E75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BE3B-3FFB-4547-828A-139FBDBB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5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CF68-01FC-4FA5-BF37-C84FF790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9274D-6705-4AA1-80AC-DBBA580F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4EF23-B3BC-45EF-87D0-13EDB67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6FCB-42E2-498B-9078-4B5CFCAB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6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05DBA-FF81-495A-8D5D-0218DC4A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122FE-C8AC-4F89-91C7-93655E63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4BB6-696D-41D9-A97B-109938C7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8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A271-08DC-4E86-82CC-EFF1773E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4C35-2B17-48C1-8661-F53B6668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1ACCB-623B-4789-BA55-D290B555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05707-48CE-4F26-91ED-800409C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05363-68E2-4A34-9F3B-7ED0546A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6E95-CCEC-434C-A643-6D3C10CC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5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142C-8799-4765-BFAE-13C95B50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BA75E-57F1-46FF-AF95-FAAC01649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8CE88-6DC5-4D1C-9480-663425D2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D2AB-6F7E-400F-870C-A1122C04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9A768-F11C-4C38-8A5B-A948FBB9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73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7043-B2F7-4DE5-97A6-6B9C3D44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2B659-DE17-4596-B814-1EF0440CA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D4C3-EF04-499F-A2D3-AB321D44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8463D-D0D2-4729-97E8-C0FD8AD5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1624-3EF1-46B3-BD3B-E949D818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7505E-FBCD-4AF7-B326-BB65FB52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71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8AC5-2BD2-4DD8-A432-94859F61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CDA3F-2258-4ECB-82D0-62109537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B862-77DB-4231-A21D-E3419627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CA31-2349-4947-A617-27C883F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1284-D1F2-4A21-AA05-D171F0B9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8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042E8-4A46-409F-81E5-57D520F4C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08583-EF39-4A0B-BC23-A342CF1A8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5C94-9083-42FD-B87F-8F4C91EF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F3D7-411B-4379-B5E6-942969B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B77E-E87E-4022-8334-A98E552E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43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7825-FAD7-44DE-ABD7-0E31B1F31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A08B7-E76D-45B5-A696-1800476EA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EEDD-459C-4014-9311-4EFB43CA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5583-9E23-4AF1-B907-A1EF1C95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4846-F946-4160-8695-74652760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3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DAE8-BA09-4333-8557-A91AC7C4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7DA8-867B-4C32-B8A7-0AD89913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EB3D-283E-45B4-AF87-D2273B4F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38C1-06D3-423D-842D-F4A331D9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2D1B-DBEB-46E4-BF9D-B40E98B7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27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1578-B5E3-489F-BB92-197812CD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3985-C0BC-4F9E-A4FB-D55FF4E68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1A24-0B2A-4F64-940E-DD5FDD3C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DFA1B-D92A-4AA4-B0D6-DB2276C9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E2C2-575C-413C-8FA4-2ACAB28E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44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203C-59FE-4F4E-8B38-2B5854CE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EBB1-4AF3-4B80-AC8B-7A90C4C27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33041-495A-43C4-BE93-388FE1B4F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ECC7-F295-4C6E-B1DC-21CA086C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D9649-65ED-4767-8854-ACD773B0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ED4A6-5728-4704-B613-DE25BDE3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16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88B5-9FBA-4058-994E-D4BF11A9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CF60F-C8A7-438C-BAB9-02246875B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35F09-2CBE-4949-A93B-3666F7163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498D7-54BF-4CC1-94D8-835656B5F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B715F-C4CD-4DF6-A9E4-0C7371170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59422-8E4E-45F6-A0C3-A42B6212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4D3DC-D343-4ABC-8E60-F3975E5A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87ACC-CE71-496B-BE83-DEE664B6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61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3433-DD2E-4818-8704-A4D51E40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AC1A4-59A0-4303-96B1-C253DA7F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C7B8-C1F6-4E5E-8D3D-525AC2F5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B48EE-0207-40CA-A3A8-3B9DA79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2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DBA17-2F7C-42B4-BEE7-18E84188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1DEDE-77B0-4658-B414-CAF55054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95572-CB61-4BF2-9305-AA10AE2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5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F569-99E5-406A-9964-6588E075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66ADB-B5DB-4D55-AB58-34064842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3BD8-F760-47FE-A9DE-E1B1F33F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8C1C-FCB9-42DD-AECF-F3675F0D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CFB04-D60B-4BA6-8FA3-37B370C3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42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BA07-6FC4-405B-8DF5-D06E18E1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7C8F-A6BC-453C-9CCF-2DF05E5C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1F96-8EA5-464D-A43E-DC7A5D4F4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E9C6-2510-4287-BFB2-A89605F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689BE-F83C-494E-9944-FFFFEFD0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A1642-CEE6-4EAD-9AD5-54708EE9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28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9343-CAAB-48B7-B3F2-4461CC71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68586-3A22-48C2-86B6-830666444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C2B61-7C39-4664-8691-56AF5BB5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ADE7-C821-42E0-B253-BED52F6E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75DB0-0F66-4C4E-BE63-0C08AC79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281D3-C1EB-4373-9CCD-E99E1AC6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11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1CF3-C536-4D1F-B8E7-A23709F8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C3EA3-490B-406B-BACF-65B9B494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3366-50FB-4B39-AE79-459FCE21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3408-6519-4A2B-A317-2EB63367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0CF6-57A4-45F9-94D5-B286681A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74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076A4-A989-4044-9587-913EBFA9A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D9E86-E1BA-46BE-B344-E9B36B6C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6493-37A9-4ED1-A53A-BB6944EB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41A5-4805-4427-97D3-5F1388F1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DB52-8915-41A2-93F3-C3163764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6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7825-FAD7-44DE-ABD7-0E31B1F31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A08B7-E76D-45B5-A696-1800476EA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EEDD-459C-4014-9311-4EFB43CA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5583-9E23-4AF1-B907-A1EF1C95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4846-F946-4160-8695-74652760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67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DAE8-BA09-4333-8557-A91AC7C4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7DA8-867B-4C32-B8A7-0AD89913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5EB3D-283E-45B4-AF87-D2273B4F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138C1-06D3-423D-842D-F4A331D9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2D1B-DBEB-46E4-BF9D-B40E98B7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1578-B5E3-489F-BB92-197812CD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3985-C0BC-4F9E-A4FB-D55FF4E68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1A24-0B2A-4F64-940E-DD5FDD3C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DFA1B-D92A-4AA4-B0D6-DB2276C9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E2C2-575C-413C-8FA4-2ACAB28E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50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203C-59FE-4F4E-8B38-2B5854CE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EBB1-4AF3-4B80-AC8B-7A90C4C27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33041-495A-43C4-BE93-388FE1B4F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ECC7-F295-4C6E-B1DC-21CA086C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D9649-65ED-4767-8854-ACD773B0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ED4A6-5728-4704-B613-DE25BDE3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95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88B5-9FBA-4058-994E-D4BF11A9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CF60F-C8A7-438C-BAB9-02246875B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35F09-2CBE-4949-A93B-3666F7163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498D7-54BF-4CC1-94D8-835656B5F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B715F-C4CD-4DF6-A9E4-0C7371170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59422-8E4E-45F6-A0C3-A42B6212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4D3DC-D343-4ABC-8E60-F3975E5A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87ACC-CE71-496B-BE83-DEE664B6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82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3433-DD2E-4818-8704-A4D51E40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AC1A4-59A0-4303-96B1-C253DA7F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C7B8-C1F6-4E5E-8D3D-525AC2F5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B48EE-0207-40CA-A3A8-3B9DA79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5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529F-9AC7-441B-BF29-FA1A0C0B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C121-DCCF-49D5-99C5-83A1C97DA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E4321-2450-46CE-B58A-3C48771D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879BF-D8D4-49CE-8382-3ABA29D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A9281-771F-4E23-A1FE-586187C6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80C24-49E4-4966-AB93-29E95ADA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21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DBA17-2F7C-42B4-BEE7-18E84188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1DEDE-77B0-4658-B414-CAF55054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95572-CB61-4BF2-9305-AA10AE2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718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BA07-6FC4-405B-8DF5-D06E18E1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7C8F-A6BC-453C-9CCF-2DF05E5C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1F96-8EA5-464D-A43E-DC7A5D4F4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E9C6-2510-4287-BFB2-A89605F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689BE-F83C-494E-9944-FFFFEFD0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A1642-CEE6-4EAD-9AD5-54708EE9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03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9343-CAAB-48B7-B3F2-4461CC71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68586-3A22-48C2-86B6-830666444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C2B61-7C39-4664-8691-56AF5BB5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ADE7-C821-42E0-B253-BED52F6E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75DB0-0F66-4C4E-BE63-0C08AC79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281D3-C1EB-4373-9CCD-E99E1AC6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1CF3-C536-4D1F-B8E7-A23709F8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C3EA3-490B-406B-BACF-65B9B494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F3366-50FB-4B39-AE79-459FCE21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3408-6519-4A2B-A317-2EB63367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0CF6-57A4-45F9-94D5-B286681A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15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076A4-A989-4044-9587-913EBFA9A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D9E86-E1BA-46BE-B344-E9B36B6C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6493-37A9-4ED1-A53A-BB6944EB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41A5-4805-4427-97D3-5F1388F1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DB52-8915-41A2-93F3-C3163764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A077-8DA5-43FF-AA78-66D8D669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0A193-A250-4C90-AED8-D975D720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C0105-C6D0-4775-AFA6-7CEEFBC2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AB376-169F-4E40-B2D7-09DEFCE35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34775-68B2-4E17-9A1A-E2F359870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1DA0A-71DF-400B-989E-B4BC8224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68F07-2425-4F63-A952-415A17EB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0DE31-222E-4DA4-981A-A866CC89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1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BFBF-8160-4907-AAAE-1F59B47E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A9F50-59E4-4615-BAFF-A49EBA33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CE565-AB43-4F4C-A841-14A945E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3B14D-80C3-4B51-8B38-ECDEC695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E7825-4A91-4893-B597-E12F5DE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24247-77FE-4958-BBE8-F6FD412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4B13B-A74F-42A0-9732-E7DB3AB3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CB64-D448-45FD-BBC7-9925ABD1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C52B-1224-4D37-87C8-2979F5C0B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8AE91-B356-4B4D-9D69-8B6CC54B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1795F-B7C5-430A-90AD-9091191F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BA1CB-4DB2-401D-871D-48239697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274F-C1A1-4424-BA1C-0CE54C06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8DFC-E89F-4E1B-82FC-50D05187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4FEDB-E93A-41BC-A208-B4E27877D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8D0CB-81A6-441F-A1A6-66C3693D1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097CF-B595-4D08-AEF2-6A624F13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032F6-4C3C-4829-A31B-23339AED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2739-CAEE-4B65-9B00-E94DE3E4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96278-1309-4208-B939-2614357E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EBB66-E2AC-464E-AD74-D17D1834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C7A6-BEDD-4A1E-9E62-9A95B6118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0932-C301-435C-A8B5-B544D07B669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FC436-01CC-4C61-9304-9EE5F0B3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1F5A-3A5D-450D-9978-21EA7E08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D2197-B475-4FF3-9FBE-399B515F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65DE-DEB2-4606-8001-09A1FAC7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BF9EA-B31A-4A11-BF8F-72E283C4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62E5-2F62-403F-8E97-458AAA520FCC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4DA4-1D87-4799-BC49-0C83B2DC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7FD6-C6B1-48C6-8112-8E2703AF6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6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036D2-37CA-42F9-B7DA-C8878DEB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550F-7E7E-464C-998A-3981BCE35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DE8C-1779-4116-912C-9B7958E46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7E7F-6912-4B99-A2F8-D189D5808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10F4-90A8-4136-9E1C-284D31AB9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7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036D2-37CA-42F9-B7DA-C8878DEB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550F-7E7E-464C-998A-3981BCE35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9DE8C-1779-4116-912C-9B7958E46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B92F-4313-48D6-B60C-AF953020003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7E7F-6912-4B99-A2F8-D189D5808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10F4-90A8-4136-9E1C-284D31AB9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C82E-EC7C-40D8-8467-B865E71A1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8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85CA3-1F05-416D-A298-F28B5A5F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1087824"/>
            <a:ext cx="3034747" cy="3709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6F172-20C4-49BF-A305-AFF35C82D0D3}"/>
              </a:ext>
            </a:extLst>
          </p:cNvPr>
          <p:cNvSpPr txBox="1"/>
          <p:nvPr/>
        </p:nvSpPr>
        <p:spPr>
          <a:xfrm>
            <a:off x="-371061" y="5237724"/>
            <a:ext cx="12655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Mirrors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eflecting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things greater than ourselves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92A2-84D2-411D-A173-004E3B474751}"/>
              </a:ext>
            </a:extLst>
          </p:cNvPr>
          <p:cNvSpPr txBox="1"/>
          <p:nvPr/>
        </p:nvSpPr>
        <p:spPr>
          <a:xfrm>
            <a:off x="596347" y="344222"/>
            <a:ext cx="1168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Threshold Concepts Year 8 The Building Blocks for Learning</a:t>
            </a:r>
          </a:p>
        </p:txBody>
      </p:sp>
    </p:spTree>
    <p:extLst>
      <p:ext uri="{BB962C8B-B14F-4D97-AF65-F5344CB8AC3E}">
        <p14:creationId xmlns:p14="http://schemas.microsoft.com/office/powerpoint/2010/main" val="23168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246079" y="206670"/>
            <a:ext cx="1020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Heroes: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692255" y="916811"/>
            <a:ext cx="94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our heroes give us strength and hope?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379820" y="6328164"/>
            <a:ext cx="90098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a book which explores heroic deeds either real or fictional.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19" y="674456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249426"/>
          <a:ext cx="11225917" cy="1120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6310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8156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Archetype: romantic, classical, tragic, epic, everyman, superhero, anti-hero</a:t>
                      </a:r>
                    </a:p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AFORREST: 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Alliteration, Facts, Opinion, Repetition, Rhetorical questions, Exaggeration, Statistics, Three (rule of three). </a:t>
                      </a:r>
                    </a:p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Content, Structure, Delivery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099C53-D88A-4F78-9245-BAF97F131E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61" y="1919388"/>
          <a:ext cx="4175018" cy="1780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5018">
                  <a:extLst>
                    <a:ext uri="{9D8B030D-6E8A-4147-A177-3AD203B41FA5}">
                      <a16:colId xmlns:a16="http://schemas.microsoft.com/office/drawing/2014/main" val="1495959592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5784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8670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666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212073"/>
                  </a:ext>
                </a:extLst>
              </a:tr>
              <a:tr h="211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888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34038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Sophisticated use of analysis verbs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589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explores ‘The Big Picture’ (theme)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5882427"/>
                  </a:ext>
                </a:extLst>
              </a:tr>
            </a:tbl>
          </a:graphicData>
        </a:graphic>
      </p:graphicFrame>
      <p:pic>
        <p:nvPicPr>
          <p:cNvPr id="1026" name="Picture 2" descr="Heroes">
            <a:extLst>
              <a:ext uri="{FF2B5EF4-FFF2-40B4-BE49-F238E27FC236}">
                <a16:creationId xmlns:a16="http://schemas.microsoft.com/office/drawing/2014/main" id="{16778A35-8F00-40F8-9225-C09E2311B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3" r="-6" b="24451"/>
          <a:stretch/>
        </p:blipFill>
        <p:spPr bwMode="auto">
          <a:xfrm>
            <a:off x="964478" y="3764590"/>
            <a:ext cx="2976824" cy="16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73D99E-811E-4BE9-A352-F15B3F847EFA}"/>
              </a:ext>
            </a:extLst>
          </p:cNvPr>
          <p:cNvSpPr txBox="1"/>
          <p:nvPr/>
        </p:nvSpPr>
        <p:spPr>
          <a:xfrm>
            <a:off x="5813239" y="1411507"/>
            <a:ext cx="509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Description                                    Speech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B432-8224-498F-B83B-F509CD1B9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058" y="1685518"/>
            <a:ext cx="3943448" cy="3419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C01EF-52CB-4277-80AF-12C739DD9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397" y="1648403"/>
            <a:ext cx="3943448" cy="35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227C90-0D8C-4A4B-94B3-223A66C4B3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9941" y="16447"/>
          <a:ext cx="5926864" cy="64898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6864">
                  <a:extLst>
                    <a:ext uri="{9D8B030D-6E8A-4147-A177-3AD203B41FA5}">
                      <a16:colId xmlns:a16="http://schemas.microsoft.com/office/drawing/2014/main" val="3030910431"/>
                    </a:ext>
                  </a:extLst>
                </a:gridCol>
              </a:tblGrid>
              <a:tr h="4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Progression – steps build on prior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Grammar                  Grammar/Punctuation         Punctuation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95246"/>
                  </a:ext>
                </a:extLst>
              </a:tr>
              <a:tr h="5637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SOS Sentences                                                        Capital letters, full stop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Apostrophes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Determiners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Pronouns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Adjectives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 Inverted 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Relative Clauses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Prepositions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Expanded noun phrases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Sentences/Main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Active Verb Form (Subject, Verb, Object)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Coordinating Conjunctions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Subordinating Conjunctions/ Subordinating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Modal 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Fronted Adverbials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Parenthesis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Progressive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Semicolons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Hyphens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Passive verb form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Dashes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Progressive Tense</a:t>
                      </a:r>
                      <a:endParaRPr lang="en-GB" sz="12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138556449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Other: Subjunctive, Sentence Patterns, Question tags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32390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1E4C23-21CD-44EF-BA5D-04FBED2BB6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774" y="1501361"/>
          <a:ext cx="5433391" cy="4540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33391">
                  <a:extLst>
                    <a:ext uri="{9D8B030D-6E8A-4147-A177-3AD203B41FA5}">
                      <a16:colId xmlns:a16="http://schemas.microsoft.com/office/drawing/2014/main" val="2602613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Teaching GPS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Include daily practise: top tips, whiteboard retrieval practice, SMHW quizzes, learning bookmark and SATS-style tests.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Steps to Success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Step 1: Identify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2: Describe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3: Produce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4: Reason and Justify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5: Create – use in your writing. Lists of sentences each using the threshold concept.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79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Embed learning into reading/writing units for introduction and retrieval practice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KS3: Repeat teaching to embed learning within schemes of learning as appropriate to text type and needs of students.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8464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85960DD-085B-4AF2-B6AD-B5CD6FDB9A1E}"/>
              </a:ext>
            </a:extLst>
          </p:cNvPr>
          <p:cNvSpPr/>
          <p:nvPr/>
        </p:nvSpPr>
        <p:spPr>
          <a:xfrm>
            <a:off x="1151831" y="458930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Grammar Punctuation &amp; Spelling: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ED401-D02E-4DF6-A84B-60A7B98303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1" y="418439"/>
            <a:ext cx="872490" cy="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97908-DB79-4054-B943-C2392986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58" y="174271"/>
            <a:ext cx="806610" cy="5456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52E500-B2B8-4601-8993-DAE5FE6EBA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80028" y="574381"/>
          <a:ext cx="6558383" cy="61714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0044">
                  <a:extLst>
                    <a:ext uri="{9D8B030D-6E8A-4147-A177-3AD203B41FA5}">
                      <a16:colId xmlns:a16="http://schemas.microsoft.com/office/drawing/2014/main" val="1504351782"/>
                    </a:ext>
                  </a:extLst>
                </a:gridCol>
                <a:gridCol w="6028339">
                  <a:extLst>
                    <a:ext uri="{9D8B030D-6E8A-4147-A177-3AD203B41FA5}">
                      <a16:colId xmlns:a16="http://schemas.microsoft.com/office/drawing/2014/main" val="2341226818"/>
                    </a:ext>
                  </a:extLst>
                </a:gridCol>
              </a:tblGrid>
              <a:tr h="2095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Targets</a:t>
                      </a:r>
                    </a:p>
                  </a:txBody>
                  <a:tcPr marL="52518" marR="52518" marT="0" marB="0"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/>
                </a:tc>
                <a:extLst>
                  <a:ext uri="{0D108BD9-81ED-4DB2-BD59-A6C34878D82A}">
                    <a16:rowId xmlns:a16="http://schemas.microsoft.com/office/drawing/2014/main" val="2611363390"/>
                  </a:ext>
                </a:extLst>
              </a:tr>
              <a:tr h="81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Write legibly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Capital letters: I, proper nouns &amp; sentences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Full stops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Question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Join clauses using ‘and’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93137"/>
                  </a:ext>
                </a:extLst>
              </a:tr>
              <a:tr h="488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Most sentences make sense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Exclamation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Subordinating and coordinating conjunctions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32188"/>
                  </a:ext>
                </a:extLst>
              </a:tr>
              <a:tr h="488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contracted words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(for lists)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Paragraphs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25984"/>
                  </a:ext>
                </a:extLst>
              </a:tr>
              <a:tr h="650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Inverted commas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Correct use of tense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structure e.g. headings &amp; subheadings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describe settings and characters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00102"/>
                  </a:ext>
                </a:extLst>
              </a:tr>
              <a:tr h="81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(fronted adverbials)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possession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cohesive devices: conjunctions, adverbials, pronouns &amp; synonyms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Select vocabulary: e.g. ‘Show don’t Tell’ in narratives; technical words in non-narrative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Begin to match level of formality to audience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051"/>
                  </a:ext>
                </a:extLst>
              </a:tr>
              <a:tr h="81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Legible, cursive handwriting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Semicolons, colons, hyphens, dashes, commas for clarity (relative clauses, parenthesis)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Dialogue, Action, Description DAD (correctly punctuated)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sentence structures to match audience and purpose (incl. passive)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create atmosphere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2399"/>
                  </a:ext>
                </a:extLst>
              </a:tr>
              <a:tr h="686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use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the level of formality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Non-narrative: effectively organise information and ideas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Narrative: create an effect (e.g. tension)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32044"/>
                  </a:ext>
                </a:extLst>
              </a:tr>
              <a:tr h="512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Precise use of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Ambitious and precise vocabulary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 a text using a range of appropriate conventions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94332"/>
                  </a:ext>
                </a:extLst>
              </a:tr>
              <a:tr h="512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Depth</a:t>
                      </a:r>
                    </a:p>
                  </a:txBody>
                  <a:tcPr marL="52518" marR="52518" marT="0" marB="0"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‘voice’ of an author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extended imagery (using figurative language with precision)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 theme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8053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F9D17E-88BE-4E3C-AD28-D6DDB8FD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80666"/>
              </p:ext>
            </p:extLst>
          </p:nvPr>
        </p:nvGraphicFramePr>
        <p:xfrm>
          <a:off x="109635" y="913904"/>
          <a:ext cx="4727408" cy="480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7408">
                  <a:extLst>
                    <a:ext uri="{9D8B030D-6E8A-4147-A177-3AD203B41FA5}">
                      <a16:colId xmlns:a16="http://schemas.microsoft.com/office/drawing/2014/main" val="320393976"/>
                    </a:ext>
                  </a:extLst>
                </a:gridCol>
              </a:tblGrid>
              <a:tr h="24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English Threshold Concepts</a:t>
                      </a:r>
                    </a:p>
                  </a:txBody>
                  <a:tcPr marL="44832" marR="44832" marT="22416" marB="22416"/>
                </a:tc>
                <a:extLst>
                  <a:ext uri="{0D108BD9-81ED-4DB2-BD59-A6C34878D82A}">
                    <a16:rowId xmlns:a16="http://schemas.microsoft.com/office/drawing/2014/main" val="1061977128"/>
                  </a:ext>
                </a:extLst>
              </a:tr>
              <a:tr h="19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58214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Speak clearly and confidently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Communicate effectively with vocal and body language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1615"/>
                  </a:ext>
                </a:extLst>
              </a:tr>
              <a:tr h="19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36498"/>
                  </a:ext>
                </a:extLst>
              </a:tr>
              <a:tr h="1193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for pleasure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formal structures to support detailed analysis TEA and PEAL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use a range of analysis verbs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well-chosen evidence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explores ‘The Big Picture’ (theme)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Sophisticated use of analysis verbs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2961"/>
                  </a:ext>
                </a:extLst>
              </a:tr>
              <a:tr h="19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98306"/>
                  </a:ext>
                </a:extLst>
              </a:tr>
              <a:tr h="131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neat, cursive script to present with pride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punctuation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sentence and text structures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Spell correctly to communicate clearly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ambitious vocabulary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subject vocabulary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1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62AE65-C193-4548-B060-FD595639B7CE}"/>
              </a:ext>
            </a:extLst>
          </p:cNvPr>
          <p:cNvSpPr txBox="1"/>
          <p:nvPr/>
        </p:nvSpPr>
        <p:spPr>
          <a:xfrm>
            <a:off x="1566896" y="174271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Year 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6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246079" y="206670"/>
            <a:ext cx="1020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Dystopia – The Hunger Games: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022336" y="884898"/>
            <a:ext cx="9831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stories help us explore the idea of perfection?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379820" y="6278429"/>
            <a:ext cx="90098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and explore dystopian novels beyond 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Hunger Games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7" y="625500"/>
            <a:ext cx="808381" cy="98802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099C53-D88A-4F78-9245-BAF97F131E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1745817"/>
          <a:ext cx="4495800" cy="1780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495959592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5784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8670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666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212073"/>
                  </a:ext>
                </a:extLst>
              </a:tr>
              <a:tr h="211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888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34038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Sophisticated use of analysis verbs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589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explores ‘The Big Picture’ (theme)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588242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9FAB9B-8174-468A-ABFB-1758E71905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4870437"/>
          <a:ext cx="4495800" cy="1295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5526003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Dystopian Conventions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959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#1 Governmental control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05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#2 Technological control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36147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#3 Environmental destruction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585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#4 Loss of individualism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14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#5 Survival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412913"/>
                  </a:ext>
                </a:extLst>
              </a:tr>
            </a:tbl>
          </a:graphicData>
        </a:graphic>
      </p:graphicFrame>
      <p:pic>
        <p:nvPicPr>
          <p:cNvPr id="1026" name="Picture 2" descr="That Long, Rocky Road: Why Is Dystopian Fiction Evergreen?">
            <a:extLst>
              <a:ext uri="{FF2B5EF4-FFF2-40B4-BE49-F238E27FC236}">
                <a16:creationId xmlns:a16="http://schemas.microsoft.com/office/drawing/2014/main" id="{EC0ECECE-43BE-496E-9A46-47020BE8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77" y="1588226"/>
            <a:ext cx="2596595" cy="19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D6E13A-2156-422E-B7A4-324209C71F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3658847"/>
          <a:ext cx="4495800" cy="11164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37488535"/>
                    </a:ext>
                  </a:extLst>
                </a:gridCol>
              </a:tblGrid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Writers’ Techniques Structure - What? Why? How?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4147374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Changing focus, flashback, flashforward, shift in perspective, zoom in/out, repetition, cyclical, foreshadowing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555838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054538-A3A7-4BC7-A505-99792DFBA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945" y="2204208"/>
            <a:ext cx="4191585" cy="358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B33A0-C97C-45DE-8664-1651A07879DD}"/>
              </a:ext>
            </a:extLst>
          </p:cNvPr>
          <p:cNvSpPr txBox="1"/>
          <p:nvPr/>
        </p:nvSpPr>
        <p:spPr>
          <a:xfrm>
            <a:off x="8712509" y="1623529"/>
            <a:ext cx="259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62393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A37E1-C151-40EA-BC24-CC020F6CCA11}"/>
              </a:ext>
            </a:extLst>
          </p:cNvPr>
          <p:cNvSpPr txBox="1"/>
          <p:nvPr/>
        </p:nvSpPr>
        <p:spPr>
          <a:xfrm>
            <a:off x="1285461" y="1444487"/>
            <a:ext cx="511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Hunger Games Learning Journey 2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48655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246079" y="206670"/>
            <a:ext cx="1020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Mystery and Terror: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974047" y="670362"/>
            <a:ext cx="949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stories help us to connect with others?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591093" y="6305100"/>
            <a:ext cx="90098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Mystery Stories of the Nineteenth Century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7" y="625500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35581"/>
              </p:ext>
            </p:extLst>
          </p:nvPr>
        </p:nvGraphicFramePr>
        <p:xfrm>
          <a:off x="110962" y="5315610"/>
          <a:ext cx="11466862" cy="720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66862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17405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4158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Nineteenth Century, Gothic</a:t>
                      </a:r>
                      <a:r>
                        <a:rPr lang="en-GB" sz="1400">
                          <a:latin typeface="Comic Sans MS" panose="030F0702030302020204" pitchFamily="66" charset="0"/>
                        </a:rPr>
                        <a:t>, antagonist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, protagonist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099C53-D88A-4F78-9245-BAF97F131E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1745817"/>
          <a:ext cx="4153480" cy="1780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53480">
                  <a:extLst>
                    <a:ext uri="{9D8B030D-6E8A-4147-A177-3AD203B41FA5}">
                      <a16:colId xmlns:a16="http://schemas.microsoft.com/office/drawing/2014/main" val="1495959592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5784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8670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666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212073"/>
                  </a:ext>
                </a:extLst>
              </a:tr>
              <a:tr h="211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888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34038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Sophisticated use of analysis verbs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589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explores ‘The Big Picture’ (theme)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58824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73D99E-811E-4BE9-A352-F15B3F847EFA}"/>
              </a:ext>
            </a:extLst>
          </p:cNvPr>
          <p:cNvSpPr txBox="1"/>
          <p:nvPr/>
        </p:nvSpPr>
        <p:spPr>
          <a:xfrm>
            <a:off x="7841356" y="1263299"/>
            <a:ext cx="379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 creating Mystery and Terror</a:t>
            </a:r>
          </a:p>
        </p:txBody>
      </p:sp>
      <p:pic>
        <p:nvPicPr>
          <p:cNvPr id="10" name="Picture 2" descr="Story+Review%3A+Tell-tale+Heart">
            <a:extLst>
              <a:ext uri="{FF2B5EF4-FFF2-40B4-BE49-F238E27FC236}">
                <a16:creationId xmlns:a16="http://schemas.microsoft.com/office/drawing/2014/main" id="{C9A3A367-C356-473F-B035-9786B706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0" y="1708298"/>
            <a:ext cx="3069851" cy="17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D641C9-1422-4891-8382-C27C7DCCBB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0"/>
          <a:stretch/>
        </p:blipFill>
        <p:spPr>
          <a:xfrm>
            <a:off x="7532451" y="1506487"/>
            <a:ext cx="4454292" cy="36851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D6348D-9230-491E-A4D1-AE9843AF6B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043" y="3696459"/>
          <a:ext cx="5945957" cy="1333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45957">
                  <a:extLst>
                    <a:ext uri="{9D8B030D-6E8A-4147-A177-3AD203B41FA5}">
                      <a16:colId xmlns:a16="http://schemas.microsoft.com/office/drawing/2014/main" val="3149041707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Writers’ Techniques and Effects Creating Mystery and Terror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0865499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Gothic conventions: character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9510535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Gothic conventions: setting – atmosphere (sensory description)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5554355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DAD: Dialogue, Action, Description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9677541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Foreshadowing, Repetition, Short Simple Sentences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1891606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Mystery, Terror, Tension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60123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56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5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663665" y="203321"/>
            <a:ext cx="1016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Tempest - Storms: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267561" y="795315"/>
            <a:ext cx="85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exploring emotions lead to the search for inner freedom?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205257" y="6435057"/>
            <a:ext cx="126160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:Whilst reading,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explore how writers use weather to link with the emotions of characters.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compare, similarities, differences</a:t>
                      </a:r>
                      <a:r>
                        <a:rPr lang="en-GB" sz="1400">
                          <a:latin typeface="Comic Sans MS" panose="030F0702030302020204" pitchFamily="66" charset="0"/>
                        </a:rPr>
                        <a:t>, context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, summary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F5AF7-1BA9-4B3F-8CF9-2E22DF6229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1875397"/>
          <a:ext cx="4495800" cy="111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330319091"/>
                    </a:ext>
                  </a:extLst>
                </a:gridCol>
              </a:tblGrid>
              <a:tr h="141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77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262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Extract information and ideas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06204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48114853"/>
                  </a:ext>
                </a:extLst>
              </a:tr>
              <a:tr h="1196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273468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A68D2F1-BD92-474C-9062-C136BFE9A7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229643"/>
          <a:ext cx="4495800" cy="2010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977663775"/>
                    </a:ext>
                  </a:extLst>
                </a:gridCol>
              </a:tblGrid>
              <a:tr h="1973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– language choice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62072454"/>
                  </a:ext>
                </a:extLst>
              </a:tr>
              <a:tr h="1973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Sensory language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09500958"/>
                  </a:ext>
                </a:extLst>
              </a:tr>
              <a:tr h="13912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Imagery (figurative language)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Alliteration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Onomatopoeia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Simile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Personification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Pathetic fallacy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495802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DBB0E84-21E5-4DF3-8FA1-96E318E7A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945" y="1892666"/>
            <a:ext cx="4051027" cy="3638321"/>
          </a:xfrm>
          <a:prstGeom prst="rect">
            <a:avLst/>
          </a:prstGeom>
        </p:spPr>
      </p:pic>
      <p:pic>
        <p:nvPicPr>
          <p:cNvPr id="3074" name="Picture 2" descr="ADHD Emotions: 7 That Knock Us Off Our Feet">
            <a:extLst>
              <a:ext uri="{FF2B5EF4-FFF2-40B4-BE49-F238E27FC236}">
                <a16:creationId xmlns:a16="http://schemas.microsoft.com/office/drawing/2014/main" id="{5693B38F-7965-473B-81CE-67D0DD2D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33" y="1656833"/>
            <a:ext cx="2723012" cy="15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7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5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267561" y="149980"/>
            <a:ext cx="1016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Tempest: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227420" y="993323"/>
            <a:ext cx="1100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where we live shape our relationships with self, others and something beyond?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205257" y="6435057"/>
            <a:ext cx="1261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and explore various versions of The Tempest and other stories set on islands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9" y="783324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30173"/>
              </p:ext>
            </p:extLst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positive, negative, neutral, summary, main point, compare, similarities, differences, iambic pentameter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F5AF7-1BA9-4B3F-8CF9-2E22DF6229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1875397"/>
          <a:ext cx="4495800" cy="111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330319091"/>
                    </a:ext>
                  </a:extLst>
                </a:gridCol>
              </a:tblGrid>
              <a:tr h="141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77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262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Extract information and ideas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06204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48114853"/>
                  </a:ext>
                </a:extLst>
              </a:tr>
              <a:tr h="1196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2734685"/>
                  </a:ext>
                </a:extLst>
              </a:tr>
            </a:tbl>
          </a:graphicData>
        </a:graphic>
      </p:graphicFrame>
      <p:pic>
        <p:nvPicPr>
          <p:cNvPr id="15" name="Picture 5" descr="miranda">
            <a:extLst>
              <a:ext uri="{FF2B5EF4-FFF2-40B4-BE49-F238E27FC236}">
                <a16:creationId xmlns:a16="http://schemas.microsoft.com/office/drawing/2014/main" id="{8CB76718-6D51-4744-983E-95455328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5009576" y="1848223"/>
            <a:ext cx="2597171" cy="18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331F0D-8252-4DF3-B901-03B93F02452D}"/>
              </a:ext>
            </a:extLst>
          </p:cNvPr>
          <p:cNvSpPr txBox="1"/>
          <p:nvPr/>
        </p:nvSpPr>
        <p:spPr>
          <a:xfrm>
            <a:off x="9024730" y="1382030"/>
            <a:ext cx="2544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E2E5F-D10E-4759-B2E6-93ACC211B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1458" y="1776051"/>
            <a:ext cx="3867690" cy="328658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AA177E-D3C0-4C90-B65B-E0399C5784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462644"/>
          <a:ext cx="4497705" cy="1295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7705">
                  <a:extLst>
                    <a:ext uri="{9D8B030D-6E8A-4147-A177-3AD203B41FA5}">
                      <a16:colId xmlns:a16="http://schemas.microsoft.com/office/drawing/2014/main" val="3335673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Writers’ techniques - vocabulary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73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Identify word class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349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Identify positive or negative connotations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37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Identify what the sentence suggests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85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Identify imagery (use of figurative language)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326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 or verse?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83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4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246079" y="206670"/>
            <a:ext cx="1020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Somebody Give This Heart a Pen &amp; Author Study: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949066" y="963508"/>
            <a:ext cx="94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poetry help us get closer to ourselves and connect with others?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483042" y="6371262"/>
            <a:ext cx="11225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listen to a range Sophia Thakur’s poetry to explore the theme of identity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compare, similar, different, spoken word poetry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099C53-D88A-4F78-9245-BAF97F131E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1893144"/>
          <a:ext cx="4495800" cy="1534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495959592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5784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8670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6661136"/>
                  </a:ext>
                </a:extLst>
              </a:tr>
              <a:tr h="423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888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34038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explores ‘The Big Picture’ (theme)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58824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7C0694-678A-4FEE-A049-C2AF3F8077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518939"/>
          <a:ext cx="4495800" cy="2005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2496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Poetry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00941"/>
                  </a:ext>
                </a:extLst>
              </a:tr>
              <a:tr h="7542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Simile, Metaphor, Personification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Symbolism</a:t>
                      </a: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466160"/>
                  </a:ext>
                </a:extLst>
              </a:tr>
              <a:tr h="5019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Structure: Verse, Rhyme, Enjambment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Gateway line</a:t>
                      </a: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49430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Punctuation</a:t>
                      </a:r>
                    </a:p>
                  </a:txBody>
                  <a:tcPr marL="68580" marR="6858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4308"/>
                  </a:ext>
                </a:extLst>
              </a:tr>
            </a:tbl>
          </a:graphicData>
        </a:graphic>
      </p:graphicFrame>
      <p:pic>
        <p:nvPicPr>
          <p:cNvPr id="11" name="Content Placeholder 3" descr="C:\Users\c.mayne\AppData\Local\Microsoft\Windows\INetCache\Content.MSO\D696ED65.tmp">
            <a:extLst>
              <a:ext uri="{FF2B5EF4-FFF2-40B4-BE49-F238E27FC236}">
                <a16:creationId xmlns:a16="http://schemas.microsoft.com/office/drawing/2014/main" id="{3F464CE5-C8C9-4817-85E7-E872FDFE447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9" y="1453853"/>
            <a:ext cx="2034165" cy="2597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80394-1312-45C0-9C20-F701E0E3042B}"/>
              </a:ext>
            </a:extLst>
          </p:cNvPr>
          <p:cNvSpPr txBox="1"/>
          <p:nvPr/>
        </p:nvSpPr>
        <p:spPr>
          <a:xfrm>
            <a:off x="8061034" y="1465094"/>
            <a:ext cx="338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Spoken Word Poetry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77887-7944-4BFC-AD6A-92012D233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124" y="1766577"/>
            <a:ext cx="4495800" cy="35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246079" y="206670"/>
            <a:ext cx="1020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Heroes: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188217" y="978366"/>
            <a:ext cx="949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our heroes give us strength and hope?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379820" y="6278429"/>
            <a:ext cx="90098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a book which explores heroic deeds either real or fictional.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7" y="625500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860"/>
              </p:ext>
            </p:extLst>
          </p:nvPr>
        </p:nvGraphicFramePr>
        <p:xfrm>
          <a:off x="110962" y="5315610"/>
          <a:ext cx="11225917" cy="760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19070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4556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Archetype: romantic, classical, tragic, epic, everyman, superhero, anti-hero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099C53-D88A-4F78-9245-BAF97F131E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1745817"/>
          <a:ext cx="4495800" cy="17807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495959592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5784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8670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6661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212073"/>
                  </a:ext>
                </a:extLst>
              </a:tr>
              <a:tr h="211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888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34038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Sophisticated use of analysis verbs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2589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 explores ‘The Big Picture’ (theme)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25882427"/>
                  </a:ext>
                </a:extLst>
              </a:tr>
            </a:tbl>
          </a:graphicData>
        </a:graphic>
      </p:graphicFrame>
      <p:pic>
        <p:nvPicPr>
          <p:cNvPr id="1026" name="Picture 2" descr="Heroes">
            <a:extLst>
              <a:ext uri="{FF2B5EF4-FFF2-40B4-BE49-F238E27FC236}">
                <a16:creationId xmlns:a16="http://schemas.microsoft.com/office/drawing/2014/main" id="{16778A35-8F00-40F8-9225-C09E2311B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3" r="-6" b="24451"/>
          <a:stretch/>
        </p:blipFill>
        <p:spPr bwMode="auto">
          <a:xfrm>
            <a:off x="4486984" y="2021964"/>
            <a:ext cx="2976824" cy="16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73D99E-811E-4BE9-A352-F15B3F847EFA}"/>
              </a:ext>
            </a:extLst>
          </p:cNvPr>
          <p:cNvSpPr txBox="1"/>
          <p:nvPr/>
        </p:nvSpPr>
        <p:spPr>
          <a:xfrm>
            <a:off x="8392688" y="1346492"/>
            <a:ext cx="379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Newspaper Report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5CF77-AF33-468C-B084-DD88B9B19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031" y="1648473"/>
            <a:ext cx="4105848" cy="36009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4CCF79-5D06-4A33-8D16-8FD4996E55BE}"/>
              </a:ext>
            </a:extLst>
          </p:cNvPr>
          <p:cNvGraphicFramePr>
            <a:graphicFrameLocks noGrp="1"/>
          </p:cNvGraphicFramePr>
          <p:nvPr/>
        </p:nvGraphicFramePr>
        <p:xfrm>
          <a:off x="205257" y="3668160"/>
          <a:ext cx="4495800" cy="1568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92502059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466061663"/>
                    </a:ext>
                  </a:extLst>
                </a:gridCol>
              </a:tblGrid>
              <a:tr h="270794">
                <a:tc grid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Techniques: Newspaper Reports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043779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caption/photograph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Headline -alliteration/pun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495036"/>
                  </a:ext>
                </a:extLst>
              </a:tr>
              <a:tr h="201735">
                <a:tc grid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5Ws: Who? What? Where? Why? When?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05225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body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quote -direct speech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2630027"/>
                  </a:ext>
                </a:extLst>
              </a:tr>
              <a:tr h="20703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</a:rPr>
                        <a:t>lead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4098496"/>
                  </a:ext>
                </a:extLst>
              </a:tr>
              <a:tr h="226055">
                <a:tc grid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The inverted pyramid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95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9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1454</Words>
  <Application>Microsoft Office PowerPoint</Application>
  <PresentationFormat>Widescreen</PresentationFormat>
  <Paragraphs>258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 Mayne</dc:creator>
  <cp:lastModifiedBy>Mrs C Mayne</cp:lastModifiedBy>
  <cp:revision>36</cp:revision>
  <dcterms:created xsi:type="dcterms:W3CDTF">2022-12-09T14:16:55Z</dcterms:created>
  <dcterms:modified xsi:type="dcterms:W3CDTF">2023-06-06T07:36:08Z</dcterms:modified>
</cp:coreProperties>
</file>